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slides/slide127.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diagrams/data1.xml" ContentType="application/vnd.openxmlformats-officedocument.drawingml.diagramData+xml"/>
  <Override PartName="/ppt/presentation.xml" ContentType="application/vnd.openxmlformats-officedocument.presentationml.presentation.main+xml"/>
  <Override PartName="/ppt/slides/slide128.xml" ContentType="application/vnd.openxmlformats-officedocument.presentationml.slide+xml"/>
  <Override PartName="/ppt/slideMasters/slideMaster2.xml" ContentType="application/vnd.openxmlformats-officedocument.presentationml.slideMaster+xml"/>
  <Override PartName="/ppt/notesSlides/notesSlide1.xml" ContentType="application/vnd.openxmlformats-officedocument.presentationml.notesSlide+xml"/>
  <Override PartName="/ppt/slideLayouts/slideLayout23.xml" ContentType="application/vnd.openxmlformats-officedocument.presentationml.slideLayout+xml"/>
  <Override PartName="/ppt/slideLayouts/slideLayout22.xml" ContentType="application/vnd.openxmlformats-officedocument.presentationml.slideLayout+xml"/>
  <Override PartName="/ppt/slideLayouts/slideLayout21.xml" ContentType="application/vnd.openxmlformats-officedocument.presentationml.slideLayout+xml"/>
  <Override PartName="/ppt/slideLayouts/slideLayout20.xml" ContentType="application/vnd.openxmlformats-officedocument.presentationml.slideLayout+xml"/>
  <Override PartName="/ppt/slideMasters/slideMaster1.xml" ContentType="application/vnd.openxmlformats-officedocument.presentationml.slideMaster+xml"/>
  <Override PartName="/ppt/slideLayouts/slideLayout18.xml" ContentType="application/vnd.openxmlformats-officedocument.presentationml.slideLayout+xml"/>
  <Override PartName="/ppt/slideLayouts/slideLayout16.xml" ContentType="application/vnd.openxmlformats-officedocument.presentationml.slideLayout+xml"/>
  <Override PartName="/ppt/slideLayouts/slideLayout15.xml" ContentType="application/vnd.openxmlformats-officedocument.presentationml.slideLayout+xml"/>
  <Override PartName="/ppt/slideLayouts/slideLayout14.xml" ContentType="application/vnd.openxmlformats-officedocument.presentationml.slideLayout+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17.xml" ContentType="application/vnd.openxmlformats-officedocument.presentationml.slideLayout+xml"/>
  <Override PartName="/ppt/slideLayouts/slideLayout19.xml" ContentType="application/vnd.openxmlformats-officedocument.presentationml.slideLayout+xml"/>
  <Override PartName="/ppt/theme/theme1.xml" ContentType="application/vnd.openxmlformats-officedocument.theme+xml"/>
  <Override PartName="/ppt/diagrams/drawing1.xml" ContentType="application/vnd.ms-office.drawingml.diagramDrawing+xml"/>
  <Override PartName="/ppt/diagrams/colors1.xml" ContentType="application/vnd.openxmlformats-officedocument.drawingml.diagramColors+xml"/>
  <Override PartName="/ppt/diagrams/quickStyle1.xml" ContentType="application/vnd.openxmlformats-officedocument.drawingml.diagramStyle+xml"/>
  <Override PartName="/ppt/diagrams/layout1.xml" ContentType="application/vnd.openxmlformats-officedocument.drawingml.diagramLayout+xml"/>
  <Override PartName="/ppt/theme/theme3.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presProps.xml" ContentType="application/vnd.openxmlformats-officedocument.presentationml.presProps+xml"/>
  <Override PartName="/ppt/tableStyles.xml" ContentType="application/vnd.openxmlformats-officedocument.presentationml.tableStyles+xml"/>
  <Override PartName="/ppt/viewProps.xml" ContentType="application/vnd.openxmlformats-officedocument.presentationml.viewProps+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711" r:id="rId2"/>
  </p:sldMasterIdLst>
  <p:notesMasterIdLst>
    <p:notesMasterId r:id="rId131"/>
  </p:notesMasterIdLst>
  <p:sldIdLst>
    <p:sldId id="256" r:id="rId3"/>
    <p:sldId id="396" r:id="rId4"/>
    <p:sldId id="397" r:id="rId5"/>
    <p:sldId id="398" r:id="rId6"/>
    <p:sldId id="257" r:id="rId7"/>
    <p:sldId id="258" r:id="rId8"/>
    <p:sldId id="259" r:id="rId9"/>
    <p:sldId id="260" r:id="rId10"/>
    <p:sldId id="261" r:id="rId11"/>
    <p:sldId id="263" r:id="rId12"/>
    <p:sldId id="264" r:id="rId13"/>
    <p:sldId id="265" r:id="rId14"/>
    <p:sldId id="266" r:id="rId15"/>
    <p:sldId id="267" r:id="rId16"/>
    <p:sldId id="268" r:id="rId17"/>
    <p:sldId id="269" r:id="rId18"/>
    <p:sldId id="400" r:id="rId19"/>
    <p:sldId id="401" r:id="rId20"/>
    <p:sldId id="402" r:id="rId21"/>
    <p:sldId id="403" r:id="rId22"/>
    <p:sldId id="404" r:id="rId23"/>
    <p:sldId id="270" r:id="rId24"/>
    <p:sldId id="271"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99"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405" r:id="rId97"/>
    <p:sldId id="406" r:id="rId98"/>
    <p:sldId id="347" r:id="rId99"/>
    <p:sldId id="348" r:id="rId100"/>
    <p:sldId id="349" r:id="rId101"/>
    <p:sldId id="350" r:id="rId102"/>
    <p:sldId id="407" r:id="rId103"/>
    <p:sldId id="408" r:id="rId104"/>
    <p:sldId id="409"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68" r:id="rId123"/>
    <p:sldId id="369" r:id="rId124"/>
    <p:sldId id="410" r:id="rId125"/>
    <p:sldId id="411" r:id="rId126"/>
    <p:sldId id="412" r:id="rId127"/>
    <p:sldId id="370" r:id="rId128"/>
    <p:sldId id="371" r:id="rId129"/>
    <p:sldId id="434" r:id="rId1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569"/>
    <p:restoredTop sz="79874" autoAdjust="0"/>
  </p:normalViewPr>
  <p:slideViewPr>
    <p:cSldViewPr>
      <p:cViewPr varScale="1">
        <p:scale>
          <a:sx n="63" d="100"/>
          <a:sy n="63" d="100"/>
        </p:scale>
        <p:origin x="2400"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customXml" Target="../customXml/item3.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theme" Target="theme/theme1.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tableStyles" Target="tableStyle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notesMaster" Target="notesMasters/notesMaster1.xml"/><Relationship Id="rId136" Type="http://schemas.openxmlformats.org/officeDocument/2006/relationships/customXml" Target="../customXml/item1.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customXml" Target="../customXml/item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presProps" Target="presProps.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9A965F-360B-416E-9EFB-1CE1E70E8D28}"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IN"/>
        </a:p>
      </dgm:t>
    </dgm:pt>
    <dgm:pt modelId="{2A98BAE5-126F-428D-AF47-1BD1A4135611}">
      <dgm:prSet phldrT="[Text]" custT="1"/>
      <dgm:spPr/>
      <dgm:t>
        <a:bodyPr/>
        <a:lstStyle/>
        <a:p>
          <a:r>
            <a:rPr lang="en-US" sz="2800" dirty="0"/>
            <a:t>Data Window</a:t>
          </a:r>
          <a:endParaRPr lang="en-IN" sz="2800" dirty="0"/>
        </a:p>
      </dgm:t>
    </dgm:pt>
    <dgm:pt modelId="{D4BE5D48-45BD-4EED-88C7-EED5CF765214}" type="parTrans" cxnId="{FE4B3984-05A3-46DC-BDB4-FA5CE106A3B2}">
      <dgm:prSet/>
      <dgm:spPr/>
      <dgm:t>
        <a:bodyPr/>
        <a:lstStyle/>
        <a:p>
          <a:endParaRPr lang="en-IN"/>
        </a:p>
      </dgm:t>
    </dgm:pt>
    <dgm:pt modelId="{B50BC47D-6F76-4DF5-9AC0-9D0CFB9F63F2}" type="sibTrans" cxnId="{FE4B3984-05A3-46DC-BDB4-FA5CE106A3B2}">
      <dgm:prSet/>
      <dgm:spPr/>
      <dgm:t>
        <a:bodyPr/>
        <a:lstStyle/>
        <a:p>
          <a:endParaRPr lang="en-IN"/>
        </a:p>
      </dgm:t>
    </dgm:pt>
    <dgm:pt modelId="{DDA122B5-ACF1-483D-B4E4-8C2A456D3554}">
      <dgm:prSet phldrT="[Text]" custT="1"/>
      <dgm:spPr/>
      <dgm:t>
        <a:bodyPr/>
        <a:lstStyle/>
        <a:p>
          <a:r>
            <a:rPr lang="en-US" sz="2800" dirty="0"/>
            <a:t>Toolbar</a:t>
          </a:r>
          <a:endParaRPr lang="en-IN" sz="2800" dirty="0"/>
        </a:p>
      </dgm:t>
    </dgm:pt>
    <dgm:pt modelId="{DE5A8E5B-E866-48A9-9121-3F15E279C347}" type="parTrans" cxnId="{15BA18BB-D123-417A-9F4F-F18C83DB4F9A}">
      <dgm:prSet/>
      <dgm:spPr/>
      <dgm:t>
        <a:bodyPr/>
        <a:lstStyle/>
        <a:p>
          <a:endParaRPr lang="en-IN"/>
        </a:p>
      </dgm:t>
    </dgm:pt>
    <dgm:pt modelId="{380F401D-CD85-4974-9327-F1B7D011EFFB}" type="sibTrans" cxnId="{15BA18BB-D123-417A-9F4F-F18C83DB4F9A}">
      <dgm:prSet/>
      <dgm:spPr/>
      <dgm:t>
        <a:bodyPr/>
        <a:lstStyle/>
        <a:p>
          <a:endParaRPr lang="en-IN"/>
        </a:p>
      </dgm:t>
    </dgm:pt>
    <dgm:pt modelId="{80725787-318D-4690-A8CA-42F43875C7D7}">
      <dgm:prSet phldrT="[Text]" custT="1"/>
      <dgm:spPr/>
      <dgm:t>
        <a:bodyPr/>
        <a:lstStyle/>
        <a:p>
          <a:r>
            <a:rPr lang="en-US" sz="2800" dirty="0"/>
            <a:t>Tooltips</a:t>
          </a:r>
          <a:endParaRPr lang="en-IN" sz="2800" dirty="0"/>
        </a:p>
      </dgm:t>
    </dgm:pt>
    <dgm:pt modelId="{841CCF9A-8495-487D-B6F3-E255CDAF4D6F}" type="parTrans" cxnId="{949A1037-6CAC-4CF4-8FED-DF814C211489}">
      <dgm:prSet/>
      <dgm:spPr/>
      <dgm:t>
        <a:bodyPr/>
        <a:lstStyle/>
        <a:p>
          <a:endParaRPr lang="en-IN"/>
        </a:p>
      </dgm:t>
    </dgm:pt>
    <dgm:pt modelId="{1D31A29F-82A1-40B7-9094-6853084F372A}" type="sibTrans" cxnId="{949A1037-6CAC-4CF4-8FED-DF814C211489}">
      <dgm:prSet/>
      <dgm:spPr/>
      <dgm:t>
        <a:bodyPr/>
        <a:lstStyle/>
        <a:p>
          <a:endParaRPr lang="en-IN"/>
        </a:p>
      </dgm:t>
    </dgm:pt>
    <dgm:pt modelId="{1B2999EE-CF26-487C-BC0F-E708933CABFD}">
      <dgm:prSet phldrT="[Text]" custT="1"/>
      <dgm:spPr/>
      <dgm:t>
        <a:bodyPr/>
        <a:lstStyle/>
        <a:p>
          <a:r>
            <a:rPr lang="en-US" sz="2800" dirty="0"/>
            <a:t>Status Bar</a:t>
          </a:r>
          <a:endParaRPr lang="en-IN" sz="2800" dirty="0"/>
        </a:p>
      </dgm:t>
    </dgm:pt>
    <dgm:pt modelId="{A62B57B7-EDEA-4FD8-825D-B870737570B8}" type="parTrans" cxnId="{5452F225-BA5A-49AE-AEC3-A028F732003A}">
      <dgm:prSet/>
      <dgm:spPr/>
      <dgm:t>
        <a:bodyPr/>
        <a:lstStyle/>
        <a:p>
          <a:endParaRPr lang="en-IN"/>
        </a:p>
      </dgm:t>
    </dgm:pt>
    <dgm:pt modelId="{5EE600A8-1C61-457D-BEA1-26720F464BAE}" type="sibTrans" cxnId="{5452F225-BA5A-49AE-AEC3-A028F732003A}">
      <dgm:prSet/>
      <dgm:spPr/>
      <dgm:t>
        <a:bodyPr/>
        <a:lstStyle/>
        <a:p>
          <a:endParaRPr lang="en-IN"/>
        </a:p>
      </dgm:t>
    </dgm:pt>
    <dgm:pt modelId="{B14AD9F9-4674-4660-8B13-8453D9D61968}">
      <dgm:prSet phldrT="[Text]" custT="1"/>
      <dgm:spPr/>
      <dgm:t>
        <a:bodyPr/>
        <a:lstStyle/>
        <a:p>
          <a:r>
            <a:rPr lang="en-US" sz="2800" dirty="0"/>
            <a:t>Cards and shelves</a:t>
          </a:r>
          <a:endParaRPr lang="en-IN" sz="2800" dirty="0"/>
        </a:p>
      </dgm:t>
    </dgm:pt>
    <dgm:pt modelId="{C8C4C710-97D4-4CB8-9AA7-D60E1EB8934A}" type="parTrans" cxnId="{5872E813-DD31-47F9-9C0B-979915BF97F5}">
      <dgm:prSet/>
      <dgm:spPr/>
      <dgm:t>
        <a:bodyPr/>
        <a:lstStyle/>
        <a:p>
          <a:endParaRPr lang="en-IN"/>
        </a:p>
      </dgm:t>
    </dgm:pt>
    <dgm:pt modelId="{2DD3EB53-B79D-4547-8689-716B08C1E40D}" type="sibTrans" cxnId="{5872E813-DD31-47F9-9C0B-979915BF97F5}">
      <dgm:prSet/>
      <dgm:spPr/>
      <dgm:t>
        <a:bodyPr/>
        <a:lstStyle/>
        <a:p>
          <a:endParaRPr lang="en-IN"/>
        </a:p>
      </dgm:t>
    </dgm:pt>
    <dgm:pt modelId="{8F059DDA-AEA1-4F23-AEBD-65E054B1A50D}">
      <dgm:prSet phldrT="[Text]" custT="1"/>
      <dgm:spPr/>
      <dgm:t>
        <a:bodyPr/>
        <a:lstStyle/>
        <a:p>
          <a:r>
            <a:rPr lang="en-US" sz="2800" dirty="0"/>
            <a:t>Recognizing the Workspace</a:t>
          </a:r>
          <a:endParaRPr lang="en-IN" sz="2800" dirty="0"/>
        </a:p>
      </dgm:t>
    </dgm:pt>
    <dgm:pt modelId="{F902C29F-F70E-4E7E-95E1-69221061191A}" type="parTrans" cxnId="{6CF30660-D423-43AF-9FE1-96EF6837148C}">
      <dgm:prSet/>
      <dgm:spPr/>
      <dgm:t>
        <a:bodyPr/>
        <a:lstStyle/>
        <a:p>
          <a:endParaRPr lang="en-IN"/>
        </a:p>
      </dgm:t>
    </dgm:pt>
    <dgm:pt modelId="{6C8AD21A-A2EB-439D-BCFA-483B29E09449}" type="sibTrans" cxnId="{6CF30660-D423-43AF-9FE1-96EF6837148C}">
      <dgm:prSet/>
      <dgm:spPr/>
      <dgm:t>
        <a:bodyPr/>
        <a:lstStyle/>
        <a:p>
          <a:endParaRPr lang="en-IN"/>
        </a:p>
      </dgm:t>
    </dgm:pt>
    <dgm:pt modelId="{1C15C48A-A8F6-4F4B-BD35-4A5EA944861A}">
      <dgm:prSet phldrT="[Text]" custT="1"/>
      <dgm:spPr/>
      <dgm:t>
        <a:bodyPr/>
        <a:lstStyle/>
        <a:p>
          <a:r>
            <a:rPr lang="en-US" sz="2800" dirty="0"/>
            <a:t>Language and Locale</a:t>
          </a:r>
          <a:endParaRPr lang="en-IN" sz="2800" dirty="0"/>
        </a:p>
      </dgm:t>
    </dgm:pt>
    <dgm:pt modelId="{90719309-D250-4F72-AA12-F462D9A2730E}" type="parTrans" cxnId="{FFFE8071-7AB7-4133-8802-F84ADC5C87ED}">
      <dgm:prSet/>
      <dgm:spPr/>
      <dgm:t>
        <a:bodyPr/>
        <a:lstStyle/>
        <a:p>
          <a:endParaRPr lang="en-IN"/>
        </a:p>
      </dgm:t>
    </dgm:pt>
    <dgm:pt modelId="{4907068C-D481-4296-B69D-3D7320020637}" type="sibTrans" cxnId="{FFFE8071-7AB7-4133-8802-F84ADC5C87ED}">
      <dgm:prSet/>
      <dgm:spPr/>
      <dgm:t>
        <a:bodyPr/>
        <a:lstStyle/>
        <a:p>
          <a:endParaRPr lang="en-IN"/>
        </a:p>
      </dgm:t>
    </dgm:pt>
    <dgm:pt modelId="{12E601EC-B6E5-45DA-937C-99C8CFA877D4}">
      <dgm:prSet phldrT="[Text]" custT="1"/>
      <dgm:spPr/>
      <dgm:t>
        <a:bodyPr/>
        <a:lstStyle/>
        <a:p>
          <a:r>
            <a:rPr lang="en-US" sz="3600" b="1" dirty="0">
              <a:solidFill>
                <a:schemeClr val="tx1">
                  <a:lumMod val="95000"/>
                  <a:lumOff val="5000"/>
                </a:schemeClr>
              </a:solidFill>
            </a:rPr>
            <a:t>Tableau Workspace</a:t>
          </a:r>
          <a:endParaRPr lang="en-IN" sz="3600" b="1" dirty="0">
            <a:solidFill>
              <a:schemeClr val="tx1">
                <a:lumMod val="95000"/>
                <a:lumOff val="5000"/>
              </a:schemeClr>
            </a:solidFill>
          </a:endParaRPr>
        </a:p>
      </dgm:t>
    </dgm:pt>
    <dgm:pt modelId="{45D628A2-567D-43CC-B2F7-72B8E4CF081A}" type="sibTrans" cxnId="{BEE42A49-0740-4058-B04C-021A964684EC}">
      <dgm:prSet/>
      <dgm:spPr/>
      <dgm:t>
        <a:bodyPr/>
        <a:lstStyle/>
        <a:p>
          <a:endParaRPr lang="en-IN"/>
        </a:p>
      </dgm:t>
    </dgm:pt>
    <dgm:pt modelId="{BC55FE85-BD15-4B11-BD4A-F5E8F322B176}" type="parTrans" cxnId="{BEE42A49-0740-4058-B04C-021A964684EC}">
      <dgm:prSet/>
      <dgm:spPr/>
      <dgm:t>
        <a:bodyPr/>
        <a:lstStyle/>
        <a:p>
          <a:endParaRPr lang="en-IN"/>
        </a:p>
      </dgm:t>
    </dgm:pt>
    <dgm:pt modelId="{4A03723A-BDA1-45D9-96CC-F3A72E3EDEC4}" type="pres">
      <dgm:prSet presAssocID="{FF9A965F-360B-416E-9EFB-1CE1E70E8D28}" presName="linearFlow" presStyleCnt="0">
        <dgm:presLayoutVars>
          <dgm:dir/>
          <dgm:animLvl val="lvl"/>
          <dgm:resizeHandles val="exact"/>
        </dgm:presLayoutVars>
      </dgm:prSet>
      <dgm:spPr/>
    </dgm:pt>
    <dgm:pt modelId="{7952033C-5A47-44E4-9830-499D242D1D23}" type="pres">
      <dgm:prSet presAssocID="{12E601EC-B6E5-45DA-937C-99C8CFA877D4}" presName="composite" presStyleCnt="0"/>
      <dgm:spPr/>
    </dgm:pt>
    <dgm:pt modelId="{9588E7B4-1329-4838-83C7-2587FF16D733}" type="pres">
      <dgm:prSet presAssocID="{12E601EC-B6E5-45DA-937C-99C8CFA877D4}" presName="parentText" presStyleLbl="alignNode1" presStyleIdx="0" presStyleCnt="1" custScaleX="162444" custScaleY="96373">
        <dgm:presLayoutVars>
          <dgm:chMax val="1"/>
          <dgm:bulletEnabled val="1"/>
        </dgm:presLayoutVars>
      </dgm:prSet>
      <dgm:spPr/>
    </dgm:pt>
    <dgm:pt modelId="{1016BCC6-F288-457C-93AC-C9672C15493F}" type="pres">
      <dgm:prSet presAssocID="{12E601EC-B6E5-45DA-937C-99C8CFA877D4}" presName="descendantText" presStyleLbl="alignAcc1" presStyleIdx="0" presStyleCnt="1" custScaleX="67450" custScaleY="188647" custLinFactNeighborX="5887" custLinFactNeighborY="2421">
        <dgm:presLayoutVars>
          <dgm:bulletEnabled val="1"/>
        </dgm:presLayoutVars>
      </dgm:prSet>
      <dgm:spPr/>
    </dgm:pt>
  </dgm:ptLst>
  <dgm:cxnLst>
    <dgm:cxn modelId="{5872E813-DD31-47F9-9C0B-979915BF97F5}" srcId="{12E601EC-B6E5-45DA-937C-99C8CFA877D4}" destId="{B14AD9F9-4674-4660-8B13-8453D9D61968}" srcOrd="4" destOrd="0" parTransId="{C8C4C710-97D4-4CB8-9AA7-D60E1EB8934A}" sibTransId="{2DD3EB53-B79D-4547-8689-716B08C1E40D}"/>
    <dgm:cxn modelId="{5452F225-BA5A-49AE-AEC3-A028F732003A}" srcId="{12E601EC-B6E5-45DA-937C-99C8CFA877D4}" destId="{1B2999EE-CF26-487C-BC0F-E708933CABFD}" srcOrd="3" destOrd="0" parTransId="{A62B57B7-EDEA-4FD8-825D-B870737570B8}" sibTransId="{5EE600A8-1C61-457D-BEA1-26720F464BAE}"/>
    <dgm:cxn modelId="{949A1037-6CAC-4CF4-8FED-DF814C211489}" srcId="{12E601EC-B6E5-45DA-937C-99C8CFA877D4}" destId="{80725787-318D-4690-A8CA-42F43875C7D7}" srcOrd="2" destOrd="0" parTransId="{841CCF9A-8495-487D-B6F3-E255CDAF4D6F}" sibTransId="{1D31A29F-82A1-40B7-9094-6853084F372A}"/>
    <dgm:cxn modelId="{0F333C41-1BEA-4C8E-8C2A-6CE9AE445211}" type="presOf" srcId="{FF9A965F-360B-416E-9EFB-1CE1E70E8D28}" destId="{4A03723A-BDA1-45D9-96CC-F3A72E3EDEC4}" srcOrd="0" destOrd="0" presId="urn:microsoft.com/office/officeart/2005/8/layout/chevron2"/>
    <dgm:cxn modelId="{BEE42A49-0740-4058-B04C-021A964684EC}" srcId="{FF9A965F-360B-416E-9EFB-1CE1E70E8D28}" destId="{12E601EC-B6E5-45DA-937C-99C8CFA877D4}" srcOrd="0" destOrd="0" parTransId="{BC55FE85-BD15-4B11-BD4A-F5E8F322B176}" sibTransId="{45D628A2-567D-43CC-B2F7-72B8E4CF081A}"/>
    <dgm:cxn modelId="{6CF30660-D423-43AF-9FE1-96EF6837148C}" srcId="{12E601EC-B6E5-45DA-937C-99C8CFA877D4}" destId="{8F059DDA-AEA1-4F23-AEBD-65E054B1A50D}" srcOrd="5" destOrd="0" parTransId="{F902C29F-F70E-4E7E-95E1-69221061191A}" sibTransId="{6C8AD21A-A2EB-439D-BCFA-483B29E09449}"/>
    <dgm:cxn modelId="{630F4571-0DE5-4D9E-981C-A67C9A7E398B}" type="presOf" srcId="{8F059DDA-AEA1-4F23-AEBD-65E054B1A50D}" destId="{1016BCC6-F288-457C-93AC-C9672C15493F}" srcOrd="0" destOrd="5" presId="urn:microsoft.com/office/officeart/2005/8/layout/chevron2"/>
    <dgm:cxn modelId="{FFFE8071-7AB7-4133-8802-F84ADC5C87ED}" srcId="{12E601EC-B6E5-45DA-937C-99C8CFA877D4}" destId="{1C15C48A-A8F6-4F4B-BD35-4A5EA944861A}" srcOrd="6" destOrd="0" parTransId="{90719309-D250-4F72-AA12-F462D9A2730E}" sibTransId="{4907068C-D481-4296-B69D-3D7320020637}"/>
    <dgm:cxn modelId="{2EA5537F-2274-40DD-988F-536C566EBD40}" type="presOf" srcId="{1B2999EE-CF26-487C-BC0F-E708933CABFD}" destId="{1016BCC6-F288-457C-93AC-C9672C15493F}" srcOrd="0" destOrd="3" presId="urn:microsoft.com/office/officeart/2005/8/layout/chevron2"/>
    <dgm:cxn modelId="{FE4B3984-05A3-46DC-BDB4-FA5CE106A3B2}" srcId="{12E601EC-B6E5-45DA-937C-99C8CFA877D4}" destId="{2A98BAE5-126F-428D-AF47-1BD1A4135611}" srcOrd="0" destOrd="0" parTransId="{D4BE5D48-45BD-4EED-88C7-EED5CF765214}" sibTransId="{B50BC47D-6F76-4DF5-9AC0-9D0CFB9F63F2}"/>
    <dgm:cxn modelId="{E286FD94-5E5C-4CB5-821C-FB47712586F1}" type="presOf" srcId="{12E601EC-B6E5-45DA-937C-99C8CFA877D4}" destId="{9588E7B4-1329-4838-83C7-2587FF16D733}" srcOrd="0" destOrd="0" presId="urn:microsoft.com/office/officeart/2005/8/layout/chevron2"/>
    <dgm:cxn modelId="{825A569E-3D22-4C8E-B0D2-7BB0B12B1060}" type="presOf" srcId="{B14AD9F9-4674-4660-8B13-8453D9D61968}" destId="{1016BCC6-F288-457C-93AC-C9672C15493F}" srcOrd="0" destOrd="4" presId="urn:microsoft.com/office/officeart/2005/8/layout/chevron2"/>
    <dgm:cxn modelId="{D2CC1CA6-3BE4-4461-BD48-4A3E4E9AD2F1}" type="presOf" srcId="{DDA122B5-ACF1-483D-B4E4-8C2A456D3554}" destId="{1016BCC6-F288-457C-93AC-C9672C15493F}" srcOrd="0" destOrd="1" presId="urn:microsoft.com/office/officeart/2005/8/layout/chevron2"/>
    <dgm:cxn modelId="{81FE14AF-63E2-446E-A7F3-8834A7E5F77E}" type="presOf" srcId="{80725787-318D-4690-A8CA-42F43875C7D7}" destId="{1016BCC6-F288-457C-93AC-C9672C15493F}" srcOrd="0" destOrd="2" presId="urn:microsoft.com/office/officeart/2005/8/layout/chevron2"/>
    <dgm:cxn modelId="{15BA18BB-D123-417A-9F4F-F18C83DB4F9A}" srcId="{12E601EC-B6E5-45DA-937C-99C8CFA877D4}" destId="{DDA122B5-ACF1-483D-B4E4-8C2A456D3554}" srcOrd="1" destOrd="0" parTransId="{DE5A8E5B-E866-48A9-9121-3F15E279C347}" sibTransId="{380F401D-CD85-4974-9327-F1B7D011EFFB}"/>
    <dgm:cxn modelId="{D08684BD-2D0E-4D69-955C-7D994D6C5BD8}" type="presOf" srcId="{2A98BAE5-126F-428D-AF47-1BD1A4135611}" destId="{1016BCC6-F288-457C-93AC-C9672C15493F}" srcOrd="0" destOrd="0" presId="urn:microsoft.com/office/officeart/2005/8/layout/chevron2"/>
    <dgm:cxn modelId="{AABA6CBF-3D93-465E-9AEC-18B0555D87BD}" type="presOf" srcId="{1C15C48A-A8F6-4F4B-BD35-4A5EA944861A}" destId="{1016BCC6-F288-457C-93AC-C9672C15493F}" srcOrd="0" destOrd="6" presId="urn:microsoft.com/office/officeart/2005/8/layout/chevron2"/>
    <dgm:cxn modelId="{00603445-5F6C-4A4F-8AB8-8CFBB3C968A8}" type="presParOf" srcId="{4A03723A-BDA1-45D9-96CC-F3A72E3EDEC4}" destId="{7952033C-5A47-44E4-9830-499D242D1D23}" srcOrd="0" destOrd="0" presId="urn:microsoft.com/office/officeart/2005/8/layout/chevron2"/>
    <dgm:cxn modelId="{A2A30893-D0C9-4325-A35A-DF487C2FBF13}" type="presParOf" srcId="{7952033C-5A47-44E4-9830-499D242D1D23}" destId="{9588E7B4-1329-4838-83C7-2587FF16D733}" srcOrd="0" destOrd="0" presId="urn:microsoft.com/office/officeart/2005/8/layout/chevron2"/>
    <dgm:cxn modelId="{6F52B659-725B-41B2-886C-381938ABA5CF}" type="presParOf" srcId="{7952033C-5A47-44E4-9830-499D242D1D23}" destId="{1016BCC6-F288-457C-93AC-C9672C15493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88E7B4-1329-4838-83C7-2587FF16D733}">
      <dsp:nvSpPr>
        <dsp:cNvPr id="0" name=""/>
        <dsp:cNvSpPr/>
      </dsp:nvSpPr>
      <dsp:spPr>
        <a:xfrm rot="5400000">
          <a:off x="387865" y="956849"/>
          <a:ext cx="3698930" cy="4364379"/>
        </a:xfrm>
        <a:prstGeom prst="chevron">
          <a:avLst/>
        </a:prstGeom>
        <a:solidFill>
          <a:schemeClr val="accent1">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1600200">
            <a:lnSpc>
              <a:spcPct val="90000"/>
            </a:lnSpc>
            <a:spcBef>
              <a:spcPct val="0"/>
            </a:spcBef>
            <a:spcAft>
              <a:spcPct val="35000"/>
            </a:spcAft>
            <a:buNone/>
          </a:pPr>
          <a:r>
            <a:rPr lang="en-US" sz="3600" b="1" kern="1200" dirty="0">
              <a:solidFill>
                <a:schemeClr val="tx1">
                  <a:lumMod val="95000"/>
                  <a:lumOff val="5000"/>
                </a:schemeClr>
              </a:solidFill>
            </a:rPr>
            <a:t>Tableau Workspace</a:t>
          </a:r>
          <a:endParaRPr lang="en-IN" sz="3600" b="1" kern="1200" dirty="0">
            <a:solidFill>
              <a:schemeClr val="tx1">
                <a:lumMod val="95000"/>
                <a:lumOff val="5000"/>
              </a:schemeClr>
            </a:solidFill>
          </a:endParaRPr>
        </a:p>
      </dsp:txBody>
      <dsp:txXfrm rot="-5400000">
        <a:off x="55141" y="1289573"/>
        <a:ext cx="4364379" cy="3698930"/>
      </dsp:txXfrm>
    </dsp:sp>
    <dsp:sp modelId="{1016BCC6-F288-457C-93AC-C9672C15493F}">
      <dsp:nvSpPr>
        <dsp:cNvPr id="0" name=""/>
        <dsp:cNvSpPr/>
      </dsp:nvSpPr>
      <dsp:spPr>
        <a:xfrm rot="5400000">
          <a:off x="4099670" y="627680"/>
          <a:ext cx="4706348" cy="3800166"/>
        </a:xfrm>
        <a:prstGeom prst="round2SameRect">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9136" tIns="17780" rIns="17780" bIns="17780" numCol="1" spcCol="1270" anchor="ctr" anchorCtr="0">
          <a:noAutofit/>
        </a:bodyPr>
        <a:lstStyle/>
        <a:p>
          <a:pPr marL="285750" lvl="1" indent="-285750" algn="l" defTabSz="1244600">
            <a:lnSpc>
              <a:spcPct val="90000"/>
            </a:lnSpc>
            <a:spcBef>
              <a:spcPct val="0"/>
            </a:spcBef>
            <a:spcAft>
              <a:spcPct val="15000"/>
            </a:spcAft>
            <a:buChar char="•"/>
          </a:pPr>
          <a:r>
            <a:rPr lang="en-US" sz="2800" kern="1200" dirty="0"/>
            <a:t>Data Window</a:t>
          </a:r>
          <a:endParaRPr lang="en-IN" sz="2800" kern="1200" dirty="0"/>
        </a:p>
        <a:p>
          <a:pPr marL="285750" lvl="1" indent="-285750" algn="l" defTabSz="1244600">
            <a:lnSpc>
              <a:spcPct val="90000"/>
            </a:lnSpc>
            <a:spcBef>
              <a:spcPct val="0"/>
            </a:spcBef>
            <a:spcAft>
              <a:spcPct val="15000"/>
            </a:spcAft>
            <a:buChar char="•"/>
          </a:pPr>
          <a:r>
            <a:rPr lang="en-US" sz="2800" kern="1200" dirty="0"/>
            <a:t>Toolbar</a:t>
          </a:r>
          <a:endParaRPr lang="en-IN" sz="2800" kern="1200" dirty="0"/>
        </a:p>
        <a:p>
          <a:pPr marL="285750" lvl="1" indent="-285750" algn="l" defTabSz="1244600">
            <a:lnSpc>
              <a:spcPct val="90000"/>
            </a:lnSpc>
            <a:spcBef>
              <a:spcPct val="0"/>
            </a:spcBef>
            <a:spcAft>
              <a:spcPct val="15000"/>
            </a:spcAft>
            <a:buChar char="•"/>
          </a:pPr>
          <a:r>
            <a:rPr lang="en-US" sz="2800" kern="1200" dirty="0"/>
            <a:t>Tooltips</a:t>
          </a:r>
          <a:endParaRPr lang="en-IN" sz="2800" kern="1200" dirty="0"/>
        </a:p>
        <a:p>
          <a:pPr marL="285750" lvl="1" indent="-285750" algn="l" defTabSz="1244600">
            <a:lnSpc>
              <a:spcPct val="90000"/>
            </a:lnSpc>
            <a:spcBef>
              <a:spcPct val="0"/>
            </a:spcBef>
            <a:spcAft>
              <a:spcPct val="15000"/>
            </a:spcAft>
            <a:buChar char="•"/>
          </a:pPr>
          <a:r>
            <a:rPr lang="en-US" sz="2800" kern="1200" dirty="0"/>
            <a:t>Status Bar</a:t>
          </a:r>
          <a:endParaRPr lang="en-IN" sz="2800" kern="1200" dirty="0"/>
        </a:p>
        <a:p>
          <a:pPr marL="285750" lvl="1" indent="-285750" algn="l" defTabSz="1244600">
            <a:lnSpc>
              <a:spcPct val="90000"/>
            </a:lnSpc>
            <a:spcBef>
              <a:spcPct val="0"/>
            </a:spcBef>
            <a:spcAft>
              <a:spcPct val="15000"/>
            </a:spcAft>
            <a:buChar char="•"/>
          </a:pPr>
          <a:r>
            <a:rPr lang="en-US" sz="2800" kern="1200" dirty="0"/>
            <a:t>Cards and shelves</a:t>
          </a:r>
          <a:endParaRPr lang="en-IN" sz="2800" kern="1200" dirty="0"/>
        </a:p>
        <a:p>
          <a:pPr marL="285750" lvl="1" indent="-285750" algn="l" defTabSz="1244600">
            <a:lnSpc>
              <a:spcPct val="90000"/>
            </a:lnSpc>
            <a:spcBef>
              <a:spcPct val="0"/>
            </a:spcBef>
            <a:spcAft>
              <a:spcPct val="15000"/>
            </a:spcAft>
            <a:buChar char="•"/>
          </a:pPr>
          <a:r>
            <a:rPr lang="en-US" sz="2800" kern="1200" dirty="0"/>
            <a:t>Recognizing the Workspace</a:t>
          </a:r>
          <a:endParaRPr lang="en-IN" sz="2800" kern="1200" dirty="0"/>
        </a:p>
        <a:p>
          <a:pPr marL="285750" lvl="1" indent="-285750" algn="l" defTabSz="1244600">
            <a:lnSpc>
              <a:spcPct val="90000"/>
            </a:lnSpc>
            <a:spcBef>
              <a:spcPct val="0"/>
            </a:spcBef>
            <a:spcAft>
              <a:spcPct val="15000"/>
            </a:spcAft>
            <a:buChar char="•"/>
          </a:pPr>
          <a:r>
            <a:rPr lang="en-US" sz="2800" kern="1200" dirty="0"/>
            <a:t>Language and Locale</a:t>
          </a:r>
          <a:endParaRPr lang="en-IN" sz="2800" kern="1200" dirty="0"/>
        </a:p>
      </dsp:txBody>
      <dsp:txXfrm rot="-5400000">
        <a:off x="4552761" y="360099"/>
        <a:ext cx="3614657" cy="43353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DC7051D-94EE-40A5-B4EF-706408D5D868}" type="datetimeFigureOut">
              <a:rPr lang="en-US" smtClean="0"/>
              <a:t>9/26/24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0458101-F0E9-4773-B711-989A2BBBF620}" type="slidenum">
              <a:rPr lang="en-US" smtClean="0"/>
              <a:t>‹#›</a:t>
            </a:fld>
            <a:endParaRPr lang="en-US"/>
          </a:p>
        </p:txBody>
      </p:sp>
    </p:spTree>
    <p:extLst>
      <p:ext uri="{BB962C8B-B14F-4D97-AF65-F5344CB8AC3E}">
        <p14:creationId xmlns:p14="http://schemas.microsoft.com/office/powerpoint/2010/main" val="495803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Multidimensional Expressions (MDX) lets you query multidimensional objects, such as cubes, and return multidimensional </a:t>
            </a:r>
            <a:r>
              <a:rPr lang="en-US" sz="1200" b="0" i="0" kern="1200" dirty="0" err="1">
                <a:solidFill>
                  <a:schemeClr val="tx1"/>
                </a:solidFill>
                <a:effectLst/>
                <a:latin typeface="+mn-lt"/>
                <a:ea typeface="+mn-ea"/>
                <a:cs typeface="+mn-cs"/>
              </a:rPr>
              <a:t>cellsets</a:t>
            </a:r>
            <a:r>
              <a:rPr lang="en-US" sz="1200" b="0" i="0" kern="1200" dirty="0">
                <a:solidFill>
                  <a:schemeClr val="tx1"/>
                </a:solidFill>
                <a:effectLst/>
                <a:latin typeface="+mn-lt"/>
                <a:ea typeface="+mn-ea"/>
                <a:cs typeface="+mn-cs"/>
              </a:rPr>
              <a:t> that contain the cube's data. </a:t>
            </a:r>
            <a:r>
              <a:rPr lang="en-US" sz="1200" b="0" i="0" kern="1200">
                <a:solidFill>
                  <a:schemeClr val="tx1"/>
                </a:solidFill>
                <a:effectLst/>
                <a:latin typeface="+mn-lt"/>
                <a:ea typeface="+mn-ea"/>
                <a:cs typeface="+mn-cs"/>
              </a:rPr>
              <a:t>This topic and its subtopics provide an overview of MDX queries.</a:t>
            </a:r>
            <a:endParaRPr lang="en-US"/>
          </a:p>
        </p:txBody>
      </p:sp>
      <p:sp>
        <p:nvSpPr>
          <p:cNvPr id="4" name="Slide Number Placeholder 3"/>
          <p:cNvSpPr>
            <a:spLocks noGrp="1"/>
          </p:cNvSpPr>
          <p:nvPr>
            <p:ph type="sldNum" sz="quarter" idx="10"/>
          </p:nvPr>
        </p:nvSpPr>
        <p:spPr/>
        <p:txBody>
          <a:bodyPr/>
          <a:lstStyle/>
          <a:p>
            <a:fld id="{D0458101-F0E9-4773-B711-989A2BBBF620}" type="slidenum">
              <a:rPr lang="en-US" smtClean="0"/>
              <a:t>8</a:t>
            </a:fld>
            <a:endParaRPr lang="en-US"/>
          </a:p>
        </p:txBody>
      </p:sp>
    </p:spTree>
    <p:extLst>
      <p:ext uri="{BB962C8B-B14F-4D97-AF65-F5344CB8AC3E}">
        <p14:creationId xmlns:p14="http://schemas.microsoft.com/office/powerpoint/2010/main" val="1702457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8" name="Title 7"/>
          <p:cNvSpPr>
            <a:spLocks noGrp="1"/>
          </p:cNvSpPr>
          <p:nvPr>
            <p:ph type="ctrTitle"/>
          </p:nvPr>
        </p:nvSpPr>
        <p:spPr>
          <a:xfrm>
            <a:off x="1219200" y="3886200"/>
            <a:ext cx="6858000" cy="990600"/>
          </a:xfrm>
        </p:spPr>
        <p:txBody>
          <a:bodyPr anchor="t" anchorCtr="0"/>
          <a:lstStyle>
            <a:lvl1pPr algn="r">
              <a:defRPr sz="3200">
                <a:solidFill>
                  <a:schemeClr val="tx1"/>
                </a:solidFill>
              </a:defRPr>
            </a:lvl1pPr>
          </a:lstStyle>
          <a:p>
            <a:r>
              <a:rPr kumimoji="0" lang="en-US"/>
              <a:t>Click to edit Master title style</a:t>
            </a:r>
          </a:p>
        </p:txBody>
      </p:sp>
      <p:sp>
        <p:nvSpPr>
          <p:cNvPr id="9" name="Subtitle 8"/>
          <p:cNvSpPr>
            <a:spLocks noGrp="1"/>
          </p:cNvSpPr>
          <p:nvPr>
            <p:ph type="subTitle" idx="1"/>
          </p:nvPr>
        </p:nvSpPr>
        <p:spPr>
          <a:xfrm>
            <a:off x="1219200" y="5124450"/>
            <a:ext cx="6858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28" name="Date Placeholder 27"/>
          <p:cNvSpPr>
            <a:spLocks noGrp="1"/>
          </p:cNvSpPr>
          <p:nvPr>
            <p:ph type="dt" sz="half" idx="10"/>
          </p:nvPr>
        </p:nvSpPr>
        <p:spPr>
          <a:xfrm>
            <a:off x="6400800" y="6355080"/>
            <a:ext cx="2286000" cy="365760"/>
          </a:xfrm>
        </p:spPr>
        <p:txBody>
          <a:bodyPr/>
          <a:lstStyle>
            <a:lvl1pPr>
              <a:defRPr sz="1400"/>
            </a:lvl1pPr>
          </a:lstStyle>
          <a:p>
            <a:fld id="{65502878-CC3F-4A25-AB02-5B3512224A81}" type="datetime1">
              <a:rPr lang="en-US" smtClean="0"/>
              <a:t>9/26/24</a:t>
            </a:fld>
            <a:endParaRPr lang="en-US"/>
          </a:p>
        </p:txBody>
      </p:sp>
      <p:sp>
        <p:nvSpPr>
          <p:cNvPr id="17" name="Footer Placeholder 16"/>
          <p:cNvSpPr>
            <a:spLocks noGrp="1"/>
          </p:cNvSpPr>
          <p:nvPr>
            <p:ph type="ftr" sz="quarter" idx="11"/>
          </p:nvPr>
        </p:nvSpPr>
        <p:spPr>
          <a:xfrm>
            <a:off x="2898648" y="6355080"/>
            <a:ext cx="3474720" cy="365760"/>
          </a:xfrm>
        </p:spPr>
        <p:txBody>
          <a:bodyPr/>
          <a:lstStyle/>
          <a:p>
            <a:endParaRPr lang="en-US"/>
          </a:p>
        </p:txBody>
      </p:sp>
      <p:sp>
        <p:nvSpPr>
          <p:cNvPr id="29" name="Slide Number Placeholder 28"/>
          <p:cNvSpPr>
            <a:spLocks noGrp="1"/>
          </p:cNvSpPr>
          <p:nvPr>
            <p:ph type="sldNum" sz="quarter" idx="12"/>
          </p:nvPr>
        </p:nvSpPr>
        <p:spPr>
          <a:xfrm>
            <a:off x="1216152" y="6355080"/>
            <a:ext cx="1219200" cy="365760"/>
          </a:xfrm>
        </p:spPr>
        <p:txBody>
          <a:bodyPr/>
          <a:lstStyle/>
          <a:p>
            <a:fld id="{B6F15528-21DE-4FAA-801E-634DDDAF4B2B}" type="slidenum">
              <a:rPr lang="en-US" smtClean="0"/>
              <a:pPr/>
              <a:t>‹#›</a:t>
            </a:fld>
            <a:endParaRPr lang="en-US"/>
          </a:p>
        </p:txBody>
      </p:sp>
      <p:sp>
        <p:nvSpPr>
          <p:cNvPr id="21" name="Rectangle 20"/>
          <p:cNvSpPr/>
          <p:nvPr/>
        </p:nvSpPr>
        <p:spPr>
          <a:xfrm>
            <a:off x="904875" y="3648075"/>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3" name="Rectangle 32"/>
          <p:cNvSpPr/>
          <p:nvPr/>
        </p:nvSpPr>
        <p:spPr>
          <a:xfrm>
            <a:off x="914400" y="5048250"/>
            <a:ext cx="73152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2" name="Rectangle 21"/>
          <p:cNvSpPr/>
          <p:nvPr/>
        </p:nvSpPr>
        <p:spPr>
          <a:xfrm>
            <a:off x="904875" y="3648075"/>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Rectangle 31"/>
          <p:cNvSpPr/>
          <p:nvPr/>
        </p:nvSpPr>
        <p:spPr>
          <a:xfrm>
            <a:off x="914400" y="5048250"/>
            <a:ext cx="2286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84DEDBDD-2891-4DE5-83BE-1CD422C5294F}"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52035A83-FE23-4A2C-9487-726A96C62114}"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7" name="Straight Connector 6"/>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8" name="Isosceles Triangle 7"/>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Straight Connector 8"/>
          <p:cNvSpPr>
            <a:spLocks noChangeShapeType="1"/>
          </p:cNvSpPr>
          <p:nvPr/>
        </p:nvSpPr>
        <p:spPr bwMode="auto">
          <a:xfrm rot="5400000">
            <a:off x="3629607"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 Green">
    <p:spTree>
      <p:nvGrpSpPr>
        <p:cNvPr id="1" name=""/>
        <p:cNvGrpSpPr/>
        <p:nvPr/>
      </p:nvGrpSpPr>
      <p:grpSpPr>
        <a:xfrm>
          <a:off x="0" y="0"/>
          <a:ext cx="0" cy="0"/>
          <a:chOff x="0" y="0"/>
          <a:chExt cx="0" cy="0"/>
        </a:xfrm>
      </p:grpSpPr>
      <p:pic>
        <p:nvPicPr>
          <p:cNvPr id="4" name="Picture 2" descr="E:\My Documents\1 Temple\1 Wipro\1 On-going Jobs\Corporate ppt\z+ final\TMPLTS\8a.gif"/>
          <p:cNvPicPr>
            <a:picLocks noChangeAspect="1" noChangeArrowheads="1"/>
          </p:cNvPicPr>
          <p:nvPr userDrawn="1"/>
        </p:nvPicPr>
        <p:blipFill>
          <a:blip r:embed="rId2" cstate="print"/>
          <a:srcRect/>
          <a:stretch>
            <a:fillRect/>
          </a:stretch>
        </p:blipFill>
        <p:spPr bwMode="auto">
          <a:xfrm>
            <a:off x="0" y="6324600"/>
            <a:ext cx="9144000" cy="533400"/>
          </a:xfrm>
          <a:prstGeom prst="rect">
            <a:avLst/>
          </a:prstGeom>
          <a:noFill/>
          <a:ln w="9525">
            <a:noFill/>
            <a:miter lim="800000"/>
            <a:headEnd/>
            <a:tailEnd/>
          </a:ln>
        </p:spPr>
      </p:pic>
      <p:sp>
        <p:nvSpPr>
          <p:cNvPr id="5" name="Footer Placeholder 3"/>
          <p:cNvSpPr txBox="1">
            <a:spLocks/>
          </p:cNvSpPr>
          <p:nvPr/>
        </p:nvSpPr>
        <p:spPr bwMode="auto">
          <a:xfrm>
            <a:off x="2514600" y="6627813"/>
            <a:ext cx="3962400" cy="366712"/>
          </a:xfrm>
          <a:prstGeom prst="rect">
            <a:avLst/>
          </a:prstGeom>
          <a:noFill/>
          <a:ln>
            <a:miter lim="800000"/>
            <a:headEnd/>
            <a:tailEnd/>
          </a:ln>
        </p:spPr>
        <p:txBody>
          <a:bodyPr anchor="ctr"/>
          <a:lstStyle>
            <a:lvl1pPr algn="ctr">
              <a:defRPr sz="1000" dirty="0" smtClean="0">
                <a:latin typeface="Gill Sans MT" pitchFamily="34" charset="0"/>
              </a:defRPr>
            </a:lvl1pPr>
          </a:lstStyle>
          <a:p>
            <a:pPr>
              <a:defRPr/>
            </a:pPr>
            <a:r>
              <a:rPr lang="en-US" sz="800"/>
              <a:t>© 2009 Wipro Ltd – Internal &amp; Restricted</a:t>
            </a:r>
          </a:p>
        </p:txBody>
      </p:sp>
      <p:sp>
        <p:nvSpPr>
          <p:cNvPr id="6" name="Slide Number Placeholder 6"/>
          <p:cNvSpPr txBox="1">
            <a:spLocks/>
          </p:cNvSpPr>
          <p:nvPr/>
        </p:nvSpPr>
        <p:spPr>
          <a:xfrm>
            <a:off x="-28575" y="6624638"/>
            <a:ext cx="2133600" cy="365125"/>
          </a:xfrm>
          <a:prstGeom prst="rect">
            <a:avLst/>
          </a:prstGeom>
        </p:spPr>
        <p:txBody>
          <a:bodyPr anchor="ctr"/>
          <a:lstStyle>
            <a:lvl1pPr algn="l">
              <a:defRPr sz="900">
                <a:solidFill>
                  <a:schemeClr val="tx1"/>
                </a:solidFill>
                <a:latin typeface="Gill Sans MT" pitchFamily="34" charset="0"/>
              </a:defRPr>
            </a:lvl1pPr>
          </a:lstStyle>
          <a:p>
            <a:pPr>
              <a:defRPr/>
            </a:pPr>
            <a:fld id="{50823613-C955-49B7-B837-823D7FB18A13}" type="slidenum">
              <a:rPr lang="en-US" sz="800" smtClean="0"/>
              <a:pPr>
                <a:defRPr/>
              </a:pPr>
              <a:t>‹#›</a:t>
            </a:fld>
            <a:endParaRPr lang="en-US" sz="800" dirty="0"/>
          </a:p>
        </p:txBody>
      </p:sp>
      <p:sp>
        <p:nvSpPr>
          <p:cNvPr id="15" name="Content Placeholder 2"/>
          <p:cNvSpPr>
            <a:spLocks noGrp="1"/>
          </p:cNvSpPr>
          <p:nvPr>
            <p:ph idx="1"/>
          </p:nvPr>
        </p:nvSpPr>
        <p:spPr>
          <a:xfrm>
            <a:off x="457200" y="1295400"/>
            <a:ext cx="8229600" cy="5029200"/>
          </a:xfrm>
        </p:spPr>
        <p:txBody>
          <a:bodyPr/>
          <a:lstStyle>
            <a:lvl1pPr>
              <a:defRPr sz="2000">
                <a:latin typeface="Gill Sans MT" pitchFamily="34" charset="0"/>
              </a:defRPr>
            </a:lvl1pPr>
            <a:lvl2pPr>
              <a:defRPr sz="1800">
                <a:latin typeface="Gill Sans MT" pitchFamily="34" charset="0"/>
              </a:defRPr>
            </a:lvl2pPr>
            <a:lvl3pPr>
              <a:defRPr sz="1600">
                <a:latin typeface="Gill Sans MT" pitchFamily="34" charset="0"/>
              </a:defRPr>
            </a:lvl3pPr>
            <a:lvl4pPr>
              <a:defRPr sz="1400">
                <a:latin typeface="Gill Sans MT" pitchFamily="34" charset="0"/>
              </a:defRPr>
            </a:lvl4pPr>
            <a:lvl5pPr>
              <a:defRPr sz="1200">
                <a:latin typeface="Gill Sans MT"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itle 1"/>
          <p:cNvSpPr>
            <a:spLocks noGrp="1"/>
          </p:cNvSpPr>
          <p:nvPr>
            <p:ph type="title"/>
          </p:nvPr>
        </p:nvSpPr>
        <p:spPr>
          <a:xfrm>
            <a:off x="3541" y="301152"/>
            <a:ext cx="7563358" cy="914400"/>
          </a:xfrm>
        </p:spPr>
        <p:txBody>
          <a:bodyPr>
            <a:normAutofit/>
          </a:bodyPr>
          <a:lstStyle>
            <a:lvl1pPr algn="l">
              <a:defRPr sz="3200">
                <a:latin typeface="Gill Sans MT"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12764125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1913975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baseline="0">
                <a:latin typeface="Myriad Pro" pitchFamily="34" charset="0"/>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sz="2800">
                <a:latin typeface="Myriad Pro" pitchFamily="34" charset="0"/>
              </a:defRPr>
            </a:lvl1pPr>
            <a:lvl2pPr>
              <a:defRPr sz="2400">
                <a:latin typeface="Myriad Pro" pitchFamily="34" charset="0"/>
              </a:defRPr>
            </a:lvl2pPr>
            <a:lvl3pPr>
              <a:defRPr sz="2000">
                <a:latin typeface="Myriad Pro" pitchFamily="34" charset="0"/>
              </a:defRPr>
            </a:lvl3pPr>
            <a:lvl4pPr>
              <a:defRPr>
                <a:latin typeface="Myriad Pro" pitchFamily="34" charset="0"/>
              </a:defRPr>
            </a:lvl4pPr>
            <a:lvl5pPr>
              <a:defRPr>
                <a:latin typeface="Myriad Pro"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46888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85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1143000"/>
            <a:ext cx="43053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10100" y="1143000"/>
            <a:ext cx="4305300" cy="54864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348764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45329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122507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28702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4" name="Date Placeholder 3"/>
          <p:cNvSpPr>
            <a:spLocks noGrp="1"/>
          </p:cNvSpPr>
          <p:nvPr>
            <p:ph type="dt" sz="half" idx="10"/>
          </p:nvPr>
        </p:nvSpPr>
        <p:spPr/>
        <p:txBody>
          <a:bodyPr/>
          <a:lstStyle/>
          <a:p>
            <a:fld id="{77E12FFD-6D7E-483B-9AE3-C1F9B5A3B726}" type="datetime1">
              <a:rPr lang="en-US" smtClean="0"/>
              <a:t>9/26/24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
          </p:nvPr>
        </p:nvSpPr>
        <p:spPr>
          <a:xfrm>
            <a:off x="457200" y="1219200"/>
            <a:ext cx="8229600"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9038302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6159729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10080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4650" y="274638"/>
            <a:ext cx="2190750" cy="63547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274638"/>
            <a:ext cx="6419850" cy="63547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5965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219200" y="2971800"/>
            <a:ext cx="6858000" cy="1066800"/>
          </a:xfrm>
        </p:spPr>
        <p:txBody>
          <a:bodyPr anchor="t" anchorCtr="0"/>
          <a:lstStyle>
            <a:lvl1pPr algn="r">
              <a:buNone/>
              <a:defRPr sz="3200" b="0" cap="none" baseline="0"/>
            </a:lvl1pPr>
          </a:lstStyle>
          <a:p>
            <a:r>
              <a:rPr kumimoji="0" lang="en-US"/>
              <a:t>Click to edit Master title style</a:t>
            </a:r>
          </a:p>
        </p:txBody>
      </p:sp>
      <p:sp>
        <p:nvSpPr>
          <p:cNvPr id="3" name="Text Placeholder 2"/>
          <p:cNvSpPr>
            <a:spLocks noGrp="1"/>
          </p:cNvSpPr>
          <p:nvPr>
            <p:ph type="body" idx="1"/>
          </p:nvPr>
        </p:nvSpPr>
        <p:spPr>
          <a:xfrm>
            <a:off x="1295400" y="4267200"/>
            <a:ext cx="67818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4" name="Date Placeholder 3"/>
          <p:cNvSpPr>
            <a:spLocks noGrp="1"/>
          </p:cNvSpPr>
          <p:nvPr>
            <p:ph type="dt" sz="half" idx="10"/>
          </p:nvPr>
        </p:nvSpPr>
        <p:spPr>
          <a:xfrm>
            <a:off x="6400800" y="6355080"/>
            <a:ext cx="2286000" cy="365760"/>
          </a:xfrm>
        </p:spPr>
        <p:txBody>
          <a:bodyPr/>
          <a:lstStyle/>
          <a:p>
            <a:fld id="{2C0E4B1A-31B5-4F31-B421-C3DEC1C106A6}" type="datetime1">
              <a:rPr lang="en-US" smtClean="0"/>
              <a:t>9/26/24</a:t>
            </a:fld>
            <a:endParaRPr lang="en-US"/>
          </a:p>
        </p:txBody>
      </p:sp>
      <p:sp>
        <p:nvSpPr>
          <p:cNvPr id="5" name="Footer Placeholder 4"/>
          <p:cNvSpPr>
            <a:spLocks noGrp="1"/>
          </p:cNvSpPr>
          <p:nvPr>
            <p:ph type="ftr" sz="quarter" idx="11"/>
          </p:nvPr>
        </p:nvSpPr>
        <p:spPr>
          <a:xfrm>
            <a:off x="2898648" y="6355080"/>
            <a:ext cx="3474720" cy="365760"/>
          </a:xfrm>
        </p:spPr>
        <p:txBody>
          <a:bodyPr/>
          <a:lstStyle/>
          <a:p>
            <a:endParaRPr lang="en-US"/>
          </a:p>
        </p:txBody>
      </p:sp>
      <p:sp>
        <p:nvSpPr>
          <p:cNvPr id="6" name="Slide Number Placeholder 5"/>
          <p:cNvSpPr>
            <a:spLocks noGrp="1"/>
          </p:cNvSpPr>
          <p:nvPr>
            <p:ph type="sldNum" sz="quarter" idx="12"/>
          </p:nvPr>
        </p:nvSpPr>
        <p:spPr>
          <a:xfrm>
            <a:off x="1069848" y="6355080"/>
            <a:ext cx="1520952" cy="365760"/>
          </a:xfrm>
        </p:spPr>
        <p:txBody>
          <a:bodyPr/>
          <a:lstStyle/>
          <a:p>
            <a:fld id="{B6F15528-21DE-4FAA-801E-634DDDAF4B2B}" type="slidenum">
              <a:rPr lang="en-US" smtClean="0"/>
              <a:pPr/>
              <a:t>‹#›</a:t>
            </a:fld>
            <a:endParaRPr lang="en-US"/>
          </a:p>
        </p:txBody>
      </p:sp>
      <p:sp>
        <p:nvSpPr>
          <p:cNvPr id="7" name="Rectangle 6"/>
          <p:cNvSpPr/>
          <p:nvPr/>
        </p:nvSpPr>
        <p:spPr>
          <a:xfrm>
            <a:off x="914400" y="2819400"/>
            <a:ext cx="73152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914400" y="2819400"/>
            <a:ext cx="2286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5" name="Date Placeholder 4"/>
          <p:cNvSpPr>
            <a:spLocks noGrp="1"/>
          </p:cNvSpPr>
          <p:nvPr>
            <p:ph type="dt" sz="half" idx="10"/>
          </p:nvPr>
        </p:nvSpPr>
        <p:spPr/>
        <p:txBody>
          <a:bodyPr/>
          <a:lstStyle/>
          <a:p>
            <a:fld id="{CE9C9F1C-B119-49BD-AF78-ECC65A6080E3}"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
          </p:nvPr>
        </p:nvSpPr>
        <p:spPr>
          <a:xfrm>
            <a:off x="457200" y="1219200"/>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1" name="Content Placeholder 10"/>
          <p:cNvSpPr>
            <a:spLocks noGrp="1"/>
          </p:cNvSpPr>
          <p:nvPr>
            <p:ph sz="quarter" idx="2"/>
          </p:nvPr>
        </p:nvSpPr>
        <p:spPr>
          <a:xfrm>
            <a:off x="4632198" y="1216152"/>
            <a:ext cx="4041648" cy="493776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nchor="ctr"/>
          <a:lstStyle>
            <a:lvl1pPr>
              <a:defRPr/>
            </a:lvl1pPr>
          </a:lstStyle>
          <a:p>
            <a:r>
              <a:rPr kumimoji="0" lang="en-US"/>
              <a:t>Click to edit Master title style</a:t>
            </a:r>
          </a:p>
        </p:txBody>
      </p:sp>
      <p:sp>
        <p:nvSpPr>
          <p:cNvPr id="3" name="Text Placeholder 2"/>
          <p:cNvSpPr>
            <a:spLocks noGrp="1"/>
          </p:cNvSpPr>
          <p:nvPr>
            <p:ph type="body" idx="1"/>
          </p:nvPr>
        </p:nvSpPr>
        <p:spPr>
          <a:xfrm>
            <a:off x="457200" y="1285875"/>
            <a:ext cx="4040188"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4" name="Text Placeholder 3"/>
          <p:cNvSpPr>
            <a:spLocks noGrp="1"/>
          </p:cNvSpPr>
          <p:nvPr>
            <p:ph type="body" sz="half" idx="3"/>
          </p:nvPr>
        </p:nvSpPr>
        <p:spPr>
          <a:xfrm>
            <a:off x="4648200" y="1295400"/>
            <a:ext cx="4041775"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7" name="Date Placeholder 6"/>
          <p:cNvSpPr>
            <a:spLocks noGrp="1"/>
          </p:cNvSpPr>
          <p:nvPr>
            <p:ph type="dt" sz="half" idx="10"/>
          </p:nvPr>
        </p:nvSpPr>
        <p:spPr/>
        <p:txBody>
          <a:bodyPr/>
          <a:lstStyle/>
          <a:p>
            <a:fld id="{74EB7CB8-7FFC-4567-BDFE-505C2CDFF7C3}" type="datetime1">
              <a:rPr lang="en-US" smtClean="0"/>
              <a:t>9/26/24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
        <p:nvSpPr>
          <p:cNvPr id="11" name="Content Placeholder 10"/>
          <p:cNvSpPr>
            <a:spLocks noGrp="1"/>
          </p:cNvSpPr>
          <p:nvPr>
            <p:ph sz="quarter" idx="2"/>
          </p:nvPr>
        </p:nvSpPr>
        <p:spPr>
          <a:xfrm>
            <a:off x="457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13" name="Content Placeholder 12"/>
          <p:cNvSpPr>
            <a:spLocks noGrp="1"/>
          </p:cNvSpPr>
          <p:nvPr>
            <p:ph sz="quarter" idx="4"/>
          </p:nvPr>
        </p:nvSpPr>
        <p:spPr>
          <a:xfrm>
            <a:off x="4648200" y="2133600"/>
            <a:ext cx="4038600" cy="40386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kumimoji="0" lang="en-US"/>
              <a:t>Click to edit Master title style</a:t>
            </a:r>
          </a:p>
        </p:txBody>
      </p:sp>
      <p:sp>
        <p:nvSpPr>
          <p:cNvPr id="3" name="Date Placeholder 2"/>
          <p:cNvSpPr>
            <a:spLocks noGrp="1"/>
          </p:cNvSpPr>
          <p:nvPr>
            <p:ph type="dt" sz="half" idx="10"/>
          </p:nvPr>
        </p:nvSpPr>
        <p:spPr/>
        <p:txBody>
          <a:bodyPr/>
          <a:lstStyle/>
          <a:p>
            <a:fld id="{A657D560-EAF6-4B22-A81B-9E59DA961FC9}" type="datetime1">
              <a:rPr lang="en-US" smtClean="0"/>
              <a:t>9/26/24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25AC84-0F84-4E43-A885-27414CD5B94F}" type="datetime1">
              <a:rPr lang="en-US" smtClean="0"/>
              <a:t>9/26/24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
        <p:nvSpPr>
          <p:cNvPr id="5" name="Straight Connector 4"/>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6" name="Isosceles Triangle 5"/>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24600" y="304800"/>
            <a:ext cx="2514600" cy="838200"/>
          </a:xfrm>
        </p:spPr>
        <p:txBody>
          <a:bodyPr anchor="b" anchorCtr="0">
            <a:noAutofit/>
          </a:bodyPr>
          <a:lstStyle>
            <a:lvl1pPr algn="l">
              <a:buNone/>
              <a:defRPr sz="2000" b="1">
                <a:solidFill>
                  <a:schemeClr val="tx2"/>
                </a:solidFill>
                <a:latin typeface="+mn-lt"/>
                <a:ea typeface="+mn-ea"/>
                <a:cs typeface="+mn-cs"/>
              </a:defRPr>
            </a:lvl1pPr>
          </a:lstStyle>
          <a:p>
            <a:r>
              <a:rPr kumimoji="0" lang="en-US"/>
              <a:t>Click to edit Master title style</a:t>
            </a:r>
          </a:p>
        </p:txBody>
      </p:sp>
      <p:sp>
        <p:nvSpPr>
          <p:cNvPr id="3" name="Text Placeholder 2"/>
          <p:cNvSpPr>
            <a:spLocks noGrp="1"/>
          </p:cNvSpPr>
          <p:nvPr>
            <p:ph type="body" idx="2"/>
          </p:nvPr>
        </p:nvSpPr>
        <p:spPr>
          <a:xfrm>
            <a:off x="6324600" y="1219200"/>
            <a:ext cx="25146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323EE015-E0F7-42AB-8DE1-828A9F46BE37}"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Straight Connector 9"/>
          <p:cNvSpPr>
            <a:spLocks noChangeShapeType="1"/>
          </p:cNvSpPr>
          <p:nvPr/>
        </p:nvSpPr>
        <p:spPr bwMode="auto">
          <a:xfrm rot="5400000">
            <a:off x="3160645"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dirty="0"/>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Content Placeholder 11"/>
          <p:cNvSpPr>
            <a:spLocks noGrp="1"/>
          </p:cNvSpPr>
          <p:nvPr>
            <p:ph sz="quarter" idx="1"/>
          </p:nvPr>
        </p:nvSpPr>
        <p:spPr>
          <a:xfrm>
            <a:off x="304800" y="304800"/>
            <a:ext cx="5715000" cy="5715000"/>
          </a:xfrm>
        </p:spPr>
        <p:txBody>
          <a:body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500856"/>
            <a:ext cx="8229600" cy="674688"/>
          </a:xfrm>
          <a:ln>
            <a:solidFill>
              <a:schemeClr val="accent1"/>
            </a:solidFill>
          </a:ln>
        </p:spPr>
        <p:txBody>
          <a:bodyPr lIns="274320" anchor="ctr"/>
          <a:lstStyle>
            <a:lvl1pPr algn="r">
              <a:buNone/>
              <a:defRPr sz="2000" b="0">
                <a:solidFill>
                  <a:schemeClr val="tx1"/>
                </a:solidFill>
              </a:defRPr>
            </a:lvl1pPr>
          </a:lstStyle>
          <a:p>
            <a:r>
              <a:rPr kumimoji="0" lang="en-US"/>
              <a:t>Click to edit Master title style</a:t>
            </a:r>
          </a:p>
        </p:txBody>
      </p:sp>
      <p:sp>
        <p:nvSpPr>
          <p:cNvPr id="3" name="Picture Placeholder 2"/>
          <p:cNvSpPr>
            <a:spLocks noGrp="1"/>
          </p:cNvSpPr>
          <p:nvPr>
            <p:ph type="pic" idx="1"/>
          </p:nvPr>
        </p:nvSpPr>
        <p:spPr>
          <a:xfrm>
            <a:off x="457200" y="1905000"/>
            <a:ext cx="8229600" cy="4270248"/>
          </a:xfrm>
          <a:solidFill>
            <a:schemeClr val="tx1">
              <a:shade val="50000"/>
            </a:schemeClr>
          </a:solidFill>
          <a:ln>
            <a:noFill/>
          </a:ln>
          <a:effectLst/>
        </p:spPr>
        <p:txBody>
          <a:bodyPr/>
          <a:lstStyle>
            <a:lvl1pPr marL="0" indent="0">
              <a:spcBef>
                <a:spcPts val="600"/>
              </a:spcBef>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457200" y="1219200"/>
            <a:ext cx="82296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5" name="Date Placeholder 4"/>
          <p:cNvSpPr>
            <a:spLocks noGrp="1"/>
          </p:cNvSpPr>
          <p:nvPr>
            <p:ph type="dt" sz="half" idx="10"/>
          </p:nvPr>
        </p:nvSpPr>
        <p:spPr/>
        <p:txBody>
          <a:bodyPr/>
          <a:lstStyle/>
          <a:p>
            <a:fld id="{7A01895C-2AD5-42DF-ACB2-B6422A60E7B3}" type="datetime1">
              <a:rPr lang="en-US" smtClean="0"/>
              <a:t>9/26/24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8" name="Straight Connector 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9" name="Isosceles Triangle 8"/>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457200" y="500856"/>
            <a:ext cx="18288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Title Placeholder 21"/>
          <p:cNvSpPr>
            <a:spLocks noGrp="1"/>
          </p:cNvSpPr>
          <p:nvPr>
            <p:ph type="title"/>
          </p:nvPr>
        </p:nvSpPr>
        <p:spPr>
          <a:xfrm>
            <a:off x="457200" y="152400"/>
            <a:ext cx="8229600" cy="990600"/>
          </a:xfrm>
          <a:prstGeom prst="rect">
            <a:avLst/>
          </a:prstGeom>
        </p:spPr>
        <p:txBody>
          <a:bodyPr vert="horz" anchor="b" anchorCtr="0">
            <a:normAutofit/>
          </a:bodyPr>
          <a:lstStyle/>
          <a:p>
            <a:r>
              <a:rPr kumimoji="0" lang="en-US"/>
              <a:t>Click to edit Master title style</a:t>
            </a:r>
          </a:p>
        </p:txBody>
      </p:sp>
      <p:sp>
        <p:nvSpPr>
          <p:cNvPr id="13" name="Text Placeholder 12"/>
          <p:cNvSpPr>
            <a:spLocks noGrp="1"/>
          </p:cNvSpPr>
          <p:nvPr>
            <p:ph type="body" idx="1"/>
          </p:nvPr>
        </p:nvSpPr>
        <p:spPr>
          <a:xfrm>
            <a:off x="457200" y="1219200"/>
            <a:ext cx="8229600" cy="4910328"/>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p>
        </p:txBody>
      </p:sp>
      <p:sp>
        <p:nvSpPr>
          <p:cNvPr id="14" name="Date Placeholder 13"/>
          <p:cNvSpPr>
            <a:spLocks noGrp="1"/>
          </p:cNvSpPr>
          <p:nvPr>
            <p:ph type="dt" sz="half" idx="2"/>
          </p:nvPr>
        </p:nvSpPr>
        <p:spPr>
          <a:xfrm>
            <a:off x="6400800" y="6356350"/>
            <a:ext cx="2289048" cy="365760"/>
          </a:xfrm>
          <a:prstGeom prst="rect">
            <a:avLst/>
          </a:prstGeom>
        </p:spPr>
        <p:txBody>
          <a:bodyPr vert="horz"/>
          <a:lstStyle>
            <a:lvl1pPr algn="l" eaLnBrk="1" latinLnBrk="0" hangingPunct="1">
              <a:defRPr kumimoji="0" sz="1400">
                <a:solidFill>
                  <a:schemeClr val="tx2"/>
                </a:solidFill>
              </a:defRPr>
            </a:lvl1pPr>
          </a:lstStyle>
          <a:p>
            <a:fld id="{763C2E1C-6C18-4313-A334-0C7BB5CB2685}" type="datetime1">
              <a:rPr lang="en-US" smtClean="0"/>
              <a:t>9/26/24</a:t>
            </a:fld>
            <a:endParaRPr lang="en-US"/>
          </a:p>
        </p:txBody>
      </p:sp>
      <p:sp>
        <p:nvSpPr>
          <p:cNvPr id="3" name="Footer Placeholder 2"/>
          <p:cNvSpPr>
            <a:spLocks noGrp="1"/>
          </p:cNvSpPr>
          <p:nvPr>
            <p:ph type="ftr" sz="quarter" idx="3"/>
          </p:nvPr>
        </p:nvSpPr>
        <p:spPr>
          <a:xfrm>
            <a:off x="2898648" y="6356350"/>
            <a:ext cx="3505200" cy="365760"/>
          </a:xfrm>
          <a:prstGeom prst="rect">
            <a:avLst/>
          </a:prstGeom>
        </p:spPr>
        <p:txBody>
          <a:bodyPr vert="horz"/>
          <a:lstStyle>
            <a:lvl1pPr algn="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612648" y="6356350"/>
            <a:ext cx="1981200" cy="365760"/>
          </a:xfrm>
          <a:prstGeom prst="rect">
            <a:avLst/>
          </a:prstGeom>
        </p:spPr>
        <p:txBody>
          <a:bodyPr vert="horz"/>
          <a:lstStyle>
            <a:lvl1pPr algn="l" eaLnBrk="1" latinLnBrk="0" hangingPunct="1">
              <a:defRPr kumimoji="0" sz="1400">
                <a:solidFill>
                  <a:schemeClr val="tx2"/>
                </a:solidFill>
              </a:defRPr>
            </a:lvl1pPr>
          </a:lstStyle>
          <a:p>
            <a:fld id="{B6F15528-21DE-4FAA-801E-634DDDAF4B2B}" type="slidenum">
              <a:rPr lang="en-US" smtClean="0"/>
              <a:pPr/>
              <a:t>‹#›</a:t>
            </a:fld>
            <a:endParaRPr lang="en-US"/>
          </a:p>
        </p:txBody>
      </p:sp>
      <p:sp>
        <p:nvSpPr>
          <p:cNvPr id="28" name="Straight Connector 27"/>
          <p:cNvSpPr>
            <a:spLocks noChangeShapeType="1"/>
          </p:cNvSpPr>
          <p:nvPr/>
        </p:nvSpPr>
        <p:spPr bwMode="auto">
          <a:xfrm>
            <a:off x="457200" y="6353175"/>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29" name="Straight Connector 28"/>
          <p:cNvSpPr>
            <a:spLocks noChangeShapeType="1"/>
          </p:cNvSpPr>
          <p:nvPr/>
        </p:nvSpPr>
        <p:spPr bwMode="auto">
          <a:xfrm>
            <a:off x="457200" y="1143000"/>
            <a:ext cx="82296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a:p>
        </p:txBody>
      </p:sp>
      <p:sp>
        <p:nvSpPr>
          <p:cNvPr id="10" name="Isosceles Triangle 9"/>
          <p:cNvSpPr>
            <a:spLocks noChangeAspect="1"/>
          </p:cNvSpPr>
          <p:nvPr/>
        </p:nvSpPr>
        <p:spPr>
          <a:xfrm rot="5400000">
            <a:off x="419100" y="6467475"/>
            <a:ext cx="190849" cy="120314"/>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274638"/>
            <a:ext cx="8763000" cy="79216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152400" y="1143000"/>
            <a:ext cx="8763000" cy="54864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4" name="TextBox 3"/>
          <p:cNvSpPr txBox="1"/>
          <p:nvPr/>
        </p:nvSpPr>
        <p:spPr>
          <a:xfrm>
            <a:off x="3021235" y="6611779"/>
            <a:ext cx="3227165" cy="246221"/>
          </a:xfrm>
          <a:prstGeom prst="rect">
            <a:avLst/>
          </a:prstGeom>
          <a:noFill/>
        </p:spPr>
        <p:txBody>
          <a:bodyPr wrap="none" rtlCol="0">
            <a:spAutoFit/>
          </a:bodyPr>
          <a:lstStyle/>
          <a:p>
            <a:pPr eaLnBrk="0" fontAlgn="base" hangingPunct="0">
              <a:spcBef>
                <a:spcPct val="0"/>
              </a:spcBef>
              <a:spcAft>
                <a:spcPct val="0"/>
              </a:spcAft>
            </a:pPr>
            <a:r>
              <a:rPr lang="en-US" sz="700" dirty="0">
                <a:solidFill>
                  <a:srgbClr val="808080">
                    <a:lumMod val="60000"/>
                    <a:lumOff val="40000"/>
                  </a:srgbClr>
                </a:solidFill>
                <a:latin typeface="Myriad Web Pro"/>
              </a:rPr>
              <a:t>Copyright © 2003-2011 Tableau Software, Incorporated.  All rights reserved</a:t>
            </a:r>
            <a:r>
              <a:rPr lang="en-US" sz="1000" dirty="0">
                <a:solidFill>
                  <a:srgbClr val="1F437D"/>
                </a:solidFill>
                <a:latin typeface="Myriad Web Pro"/>
              </a:rPr>
              <a:t>.</a:t>
            </a:r>
          </a:p>
        </p:txBody>
      </p:sp>
    </p:spTree>
    <p:extLst>
      <p:ext uri="{BB962C8B-B14F-4D97-AF65-F5344CB8AC3E}">
        <p14:creationId xmlns:p14="http://schemas.microsoft.com/office/powerpoint/2010/main" val="416513634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txStyles>
    <p:titleStyle>
      <a:lvl1pPr algn="l" rtl="0" eaLnBrk="1" fontAlgn="base" hangingPunct="1">
        <a:spcBef>
          <a:spcPct val="0"/>
        </a:spcBef>
        <a:spcAft>
          <a:spcPct val="0"/>
        </a:spcAft>
        <a:defRPr sz="4000" b="1">
          <a:solidFill>
            <a:schemeClr val="tx2"/>
          </a:solidFill>
          <a:latin typeface="+mj-lt"/>
          <a:ea typeface="+mj-ea"/>
          <a:cs typeface="+mj-cs"/>
        </a:defRPr>
      </a:lvl1pPr>
      <a:lvl2pPr algn="l" rtl="0" eaLnBrk="1" fontAlgn="base" hangingPunct="1">
        <a:spcBef>
          <a:spcPct val="0"/>
        </a:spcBef>
        <a:spcAft>
          <a:spcPct val="0"/>
        </a:spcAft>
        <a:defRPr sz="4000" b="1">
          <a:solidFill>
            <a:schemeClr val="tx2"/>
          </a:solidFill>
          <a:latin typeface="Myriad Web Pro" pitchFamily="34" charset="0"/>
        </a:defRPr>
      </a:lvl2pPr>
      <a:lvl3pPr algn="l" rtl="0" eaLnBrk="1" fontAlgn="base" hangingPunct="1">
        <a:spcBef>
          <a:spcPct val="0"/>
        </a:spcBef>
        <a:spcAft>
          <a:spcPct val="0"/>
        </a:spcAft>
        <a:defRPr sz="4000" b="1">
          <a:solidFill>
            <a:schemeClr val="tx2"/>
          </a:solidFill>
          <a:latin typeface="Myriad Web Pro" pitchFamily="34" charset="0"/>
        </a:defRPr>
      </a:lvl3pPr>
      <a:lvl4pPr algn="l" rtl="0" eaLnBrk="1" fontAlgn="base" hangingPunct="1">
        <a:spcBef>
          <a:spcPct val="0"/>
        </a:spcBef>
        <a:spcAft>
          <a:spcPct val="0"/>
        </a:spcAft>
        <a:defRPr sz="4000" b="1">
          <a:solidFill>
            <a:schemeClr val="tx2"/>
          </a:solidFill>
          <a:latin typeface="Myriad Web Pro" pitchFamily="34" charset="0"/>
        </a:defRPr>
      </a:lvl4pPr>
      <a:lvl5pPr algn="l" rtl="0" eaLnBrk="1" fontAlgn="base" hangingPunct="1">
        <a:spcBef>
          <a:spcPct val="0"/>
        </a:spcBef>
        <a:spcAft>
          <a:spcPct val="0"/>
        </a:spcAft>
        <a:defRPr sz="4000" b="1">
          <a:solidFill>
            <a:schemeClr val="tx2"/>
          </a:solidFill>
          <a:latin typeface="Myriad Web Pro" pitchFamily="34" charset="0"/>
        </a:defRPr>
      </a:lvl5pPr>
      <a:lvl6pPr marL="457200" algn="l" rtl="0" eaLnBrk="1" fontAlgn="base" hangingPunct="1">
        <a:spcBef>
          <a:spcPct val="0"/>
        </a:spcBef>
        <a:spcAft>
          <a:spcPct val="0"/>
        </a:spcAft>
        <a:defRPr sz="4000" b="1">
          <a:solidFill>
            <a:schemeClr val="tx2"/>
          </a:solidFill>
          <a:latin typeface="Myriad Web Pro" pitchFamily="34" charset="0"/>
        </a:defRPr>
      </a:lvl6pPr>
      <a:lvl7pPr marL="914400" algn="l" rtl="0" eaLnBrk="1" fontAlgn="base" hangingPunct="1">
        <a:spcBef>
          <a:spcPct val="0"/>
        </a:spcBef>
        <a:spcAft>
          <a:spcPct val="0"/>
        </a:spcAft>
        <a:defRPr sz="4000" b="1">
          <a:solidFill>
            <a:schemeClr val="tx2"/>
          </a:solidFill>
          <a:latin typeface="Myriad Web Pro" pitchFamily="34" charset="0"/>
        </a:defRPr>
      </a:lvl7pPr>
      <a:lvl8pPr marL="1371600" algn="l" rtl="0" eaLnBrk="1" fontAlgn="base" hangingPunct="1">
        <a:spcBef>
          <a:spcPct val="0"/>
        </a:spcBef>
        <a:spcAft>
          <a:spcPct val="0"/>
        </a:spcAft>
        <a:defRPr sz="4000" b="1">
          <a:solidFill>
            <a:schemeClr val="tx2"/>
          </a:solidFill>
          <a:latin typeface="Myriad Web Pro" pitchFamily="34" charset="0"/>
        </a:defRPr>
      </a:lvl8pPr>
      <a:lvl9pPr marL="1828800" algn="l" rtl="0" eaLnBrk="1" fontAlgn="base" hangingPunct="1">
        <a:spcBef>
          <a:spcPct val="0"/>
        </a:spcBef>
        <a:spcAft>
          <a:spcPct val="0"/>
        </a:spcAft>
        <a:defRPr sz="4000" b="1">
          <a:solidFill>
            <a:schemeClr val="tx2"/>
          </a:solidFill>
          <a:latin typeface="Myriad Web Pro" pitchFamily="34" charset="0"/>
        </a:defRPr>
      </a:lvl9pPr>
    </p:titleStyle>
    <p:bodyStyle>
      <a:lvl1pPr marL="342900" indent="-342900" algn="l" rtl="0" eaLnBrk="1" fontAlgn="base" hangingPunct="1">
        <a:spcBef>
          <a:spcPct val="10000"/>
        </a:spcBef>
        <a:spcAft>
          <a:spcPct val="0"/>
        </a:spcAft>
        <a:buChar char="•"/>
        <a:defRPr sz="24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0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j-lt"/>
        </a:defRPr>
      </a:lvl4pPr>
      <a:lvl5pPr marL="2057400" indent="-228600" algn="l" rtl="0" eaLnBrk="1" fontAlgn="base" hangingPunct="1">
        <a:spcBef>
          <a:spcPct val="20000"/>
        </a:spcBef>
        <a:spcAft>
          <a:spcPct val="0"/>
        </a:spcAft>
        <a:buChar char="»"/>
        <a:defRPr sz="2000">
          <a:solidFill>
            <a:schemeClr val="tx1"/>
          </a:solidFill>
          <a:latin typeface="+mj-lt"/>
        </a:defRPr>
      </a:lvl5pPr>
      <a:lvl6pPr marL="2514600" indent="-228600" algn="l" rtl="0" eaLnBrk="1" fontAlgn="base" hangingPunct="1">
        <a:spcBef>
          <a:spcPct val="20000"/>
        </a:spcBef>
        <a:spcAft>
          <a:spcPct val="0"/>
        </a:spcAft>
        <a:buChar char="»"/>
        <a:defRPr sz="2000">
          <a:solidFill>
            <a:schemeClr val="tx1"/>
          </a:solidFill>
          <a:latin typeface="+mj-lt"/>
        </a:defRPr>
      </a:lvl6pPr>
      <a:lvl7pPr marL="2971800" indent="-228600" algn="l" rtl="0" eaLnBrk="1" fontAlgn="base" hangingPunct="1">
        <a:spcBef>
          <a:spcPct val="20000"/>
        </a:spcBef>
        <a:spcAft>
          <a:spcPct val="0"/>
        </a:spcAft>
        <a:buChar char="»"/>
        <a:defRPr sz="2000">
          <a:solidFill>
            <a:schemeClr val="tx1"/>
          </a:solidFill>
          <a:latin typeface="+mj-lt"/>
        </a:defRPr>
      </a:lvl7pPr>
      <a:lvl8pPr marL="3429000" indent="-228600" algn="l" rtl="0" eaLnBrk="1" fontAlgn="base" hangingPunct="1">
        <a:spcBef>
          <a:spcPct val="20000"/>
        </a:spcBef>
        <a:spcAft>
          <a:spcPct val="0"/>
        </a:spcAft>
        <a:buChar char="»"/>
        <a:defRPr sz="2000">
          <a:solidFill>
            <a:schemeClr val="tx1"/>
          </a:solidFill>
          <a:latin typeface="+mj-lt"/>
        </a:defRPr>
      </a:lvl8pPr>
      <a:lvl9pPr marL="3886200" indent="-228600" algn="l" rtl="0" eaLnBrk="1" fontAlgn="base" hangingPunct="1">
        <a:spcBef>
          <a:spcPct val="20000"/>
        </a:spcBef>
        <a:spcAft>
          <a:spcPct val="0"/>
        </a:spcAft>
        <a:buChar char="»"/>
        <a:defRPr sz="2000">
          <a:solidFill>
            <a:schemeClr val="tx1"/>
          </a:solidFill>
          <a:latin typeface="+mj-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11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120.gif"/><Relationship Id="rId2" Type="http://schemas.openxmlformats.org/officeDocument/2006/relationships/hyperlink" Target="http://www.tableausoftware.com/"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br>
              <a:rPr lang="en-US" b="1" dirty="0"/>
            </a:br>
            <a:r>
              <a:rPr lang="en-US" b="1" dirty="0"/>
              <a:t>Tableau 7.0   </a:t>
            </a:r>
            <a:br>
              <a:rPr lang="en-US" b="1" dirty="0"/>
            </a:b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0731978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5"/>
          <p:cNvSpPr/>
          <p:nvPr/>
        </p:nvSpPr>
        <p:spPr>
          <a:xfrm>
            <a:off x="5364088" y="1340768"/>
            <a:ext cx="2952328" cy="3672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aphicFrame>
        <p:nvGraphicFramePr>
          <p:cNvPr id="7" name="Diagram 6"/>
          <p:cNvGraphicFramePr/>
          <p:nvPr>
            <p:extLst>
              <p:ext uri="{D42A27DB-BD31-4B8C-83A1-F6EECF244321}">
                <p14:modId xmlns:p14="http://schemas.microsoft.com/office/powerpoint/2010/main" val="2916918050"/>
              </p:ext>
            </p:extLst>
          </p:nvPr>
        </p:nvGraphicFramePr>
        <p:xfrm>
          <a:off x="395536" y="764704"/>
          <a:ext cx="8352928" cy="510269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2601459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2"/>
            <a:r>
              <a:rPr lang="en-US" i="1" dirty="0"/>
              <a:t>2. In the Table Calculation dialog box, select one of the types of calculations from the drop-down menu at the top.</a:t>
            </a:r>
          </a:p>
          <a:p>
            <a:pPr lvl="2"/>
            <a:r>
              <a:rPr lang="en-US" sz="2200" i="1" dirty="0"/>
              <a:t>3. Define the formula using the drop-down lists in the bottom half of the dialog box. </a:t>
            </a:r>
          </a:p>
          <a:p>
            <a:pPr lvl="2"/>
            <a:r>
              <a:rPr lang="en-US" sz="2200" i="1" dirty="0"/>
              <a:t>4. When finished click OK. </a:t>
            </a:r>
          </a:p>
          <a:p>
            <a:pPr lvl="2"/>
            <a:r>
              <a:rPr lang="en-US" sz="2200" i="1" dirty="0"/>
              <a:t>The measure is now marked as a table calculation and all the relevant values in the view are computed using the table calculation.</a:t>
            </a:r>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14725" y="1905000"/>
            <a:ext cx="5629275"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675" y="4114800"/>
            <a:ext cx="3067050"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100</a:t>
            </a:fld>
            <a:endParaRPr lang="en-US"/>
          </a:p>
        </p:txBody>
      </p:sp>
    </p:spTree>
    <p:extLst>
      <p:ext uri="{BB962C8B-B14F-4D97-AF65-F5344CB8AC3E}">
        <p14:creationId xmlns:p14="http://schemas.microsoft.com/office/powerpoint/2010/main" val="87993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heel(1)">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21506"/>
                                        </p:tgtEl>
                                        <p:attrNameLst>
                                          <p:attrName>ppt_x</p:attrName>
                                        </p:attrNameLst>
                                      </p:cBhvr>
                                      <p:tavLst>
                                        <p:tav tm="0">
                                          <p:val>
                                            <p:strVal val="ppt_x"/>
                                          </p:val>
                                        </p:tav>
                                        <p:tav tm="100000">
                                          <p:val>
                                            <p:strVal val="ppt_x"/>
                                          </p:val>
                                        </p:tav>
                                      </p:tavLst>
                                    </p:anim>
                                    <p:anim calcmode="lin" valueType="num">
                                      <p:cBhvr additive="base">
                                        <p:cTn id="12" dur="500"/>
                                        <p:tgtEl>
                                          <p:spTgt spid="21506"/>
                                        </p:tgtEl>
                                        <p:attrNameLst>
                                          <p:attrName>ppt_y</p:attrName>
                                        </p:attrNameLst>
                                      </p:cBhvr>
                                      <p:tavLst>
                                        <p:tav tm="0">
                                          <p:val>
                                            <p:strVal val="ppt_y"/>
                                          </p:val>
                                        </p:tav>
                                        <p:tav tm="100000">
                                          <p:val>
                                            <p:strVal val="1+ppt_h/2"/>
                                          </p:val>
                                        </p:tav>
                                      </p:tavLst>
                                    </p:anim>
                                    <p:set>
                                      <p:cBhvr>
                                        <p:cTn id="13" dur="1" fill="hold">
                                          <p:stCondLst>
                                            <p:cond delay="499"/>
                                          </p:stCondLst>
                                        </p:cTn>
                                        <p:tgtEl>
                                          <p:spTgt spid="21506"/>
                                        </p:tgtEl>
                                        <p:attrNameLst>
                                          <p:attrName>style.visibility</p:attrName>
                                        </p:attrNameLst>
                                      </p:cBhvr>
                                      <p:to>
                                        <p:strVal val="hidden"/>
                                      </p:to>
                                    </p:se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500"/>
                                        <p:tgtEl>
                                          <p:spTgt spid="3">
                                            <p:txEl>
                                              <p:pRg st="2" end="2"/>
                                            </p:txEl>
                                          </p:spTgt>
                                        </p:tgtEl>
                                      </p:cBhvr>
                                    </p:animEffect>
                                  </p:childTnLst>
                                </p:cTn>
                              </p:par>
                            </p:childTnLst>
                          </p:cTn>
                        </p:par>
                        <p:par>
                          <p:cTn id="22" fill="hold">
                            <p:stCondLst>
                              <p:cond delay="1500"/>
                            </p:stCondLst>
                            <p:childTnLst>
                              <p:par>
                                <p:cTn id="23" presetID="14" presetClass="entr" presetSubtype="10" fill="hold" nodeType="after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5" dur="500"/>
                                        <p:tgtEl>
                                          <p:spTgt spid="3">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1" presetClass="entr" presetSubtype="1" fill="hold" nodeType="clickEffect">
                                  <p:stCondLst>
                                    <p:cond delay="0"/>
                                  </p:stCondLst>
                                  <p:childTnLst>
                                    <p:set>
                                      <p:cBhvr>
                                        <p:cTn id="29" dur="1" fill="hold">
                                          <p:stCondLst>
                                            <p:cond delay="0"/>
                                          </p:stCondLst>
                                        </p:cTn>
                                        <p:tgtEl>
                                          <p:spTgt spid="21507"/>
                                        </p:tgtEl>
                                        <p:attrNameLst>
                                          <p:attrName>style.visibility</p:attrName>
                                        </p:attrNameLst>
                                      </p:cBhvr>
                                      <p:to>
                                        <p:strVal val="visible"/>
                                      </p:to>
                                    </p:set>
                                    <p:animEffect transition="in" filter="wheel(1)">
                                      <p:cBhvr>
                                        <p:cTn id="30" dur="2000"/>
                                        <p:tgtEl>
                                          <p:spTgt spid="215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Difference From Calculation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101</a:t>
            </a:fld>
            <a:endParaRPr lang="en-US"/>
          </a:p>
        </p:txBody>
      </p:sp>
      <p:sp>
        <p:nvSpPr>
          <p:cNvPr id="4" name="Content Placeholder 3"/>
          <p:cNvSpPr>
            <a:spLocks noGrp="1"/>
          </p:cNvSpPr>
          <p:nvPr>
            <p:ph sz="quarter" idx="1"/>
          </p:nvPr>
        </p:nvSpPr>
        <p:spPr>
          <a:xfrm>
            <a:off x="457200" y="1219200"/>
            <a:ext cx="8610600" cy="5105400"/>
          </a:xfrm>
        </p:spPr>
        <p:txBody>
          <a:bodyPr/>
          <a:lstStyle/>
          <a:p>
            <a:r>
              <a:rPr lang="en-US" i="1" dirty="0"/>
              <a:t>Use this type of calculation to compute the difference between two specified values in the table along a certain dimension. For example, compute the difference between 2010 and 2011 quarterly sales for four different customer segments.</a:t>
            </a:r>
          </a:p>
          <a:p>
            <a:pPr lvl="1"/>
            <a:r>
              <a:rPr lang="en-US" i="1" dirty="0"/>
              <a:t>The table below shows the 2008 and 2009 quarterly sales numbers for several different customer segments of a superstore.</a:t>
            </a:r>
          </a:p>
          <a:p>
            <a:pPr lvl="1"/>
            <a:r>
              <a:rPr lang="en-US" i="1" dirty="0"/>
              <a:t>To compute the difference between 2008 and 2009 sales, you can define a table calculation using the definition shown below.</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4057650"/>
            <a:ext cx="5943600"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00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102</a:t>
            </a:fld>
            <a:endParaRPr lang="en-US"/>
          </a:p>
        </p:txBody>
      </p:sp>
      <p:sp>
        <p:nvSpPr>
          <p:cNvPr id="4" name="Content Placeholder 3"/>
          <p:cNvSpPr>
            <a:spLocks noGrp="1"/>
          </p:cNvSpPr>
          <p:nvPr>
            <p:ph sz="quarter" idx="1"/>
          </p:nvPr>
        </p:nvSpPr>
        <p:spPr>
          <a:xfrm>
            <a:off x="457200" y="1219200"/>
            <a:ext cx="8534400" cy="5105400"/>
          </a:xfrm>
        </p:spPr>
        <p:txBody>
          <a:bodyPr/>
          <a:lstStyle/>
          <a:p>
            <a:endParaRPr lang="en-US" dirty="0"/>
          </a:p>
          <a:p>
            <a:pPr lvl="1"/>
            <a:r>
              <a:rPr lang="en-US" i="1" dirty="0"/>
              <a:t>The difference is calculated along the Order Date dimension at the level of year because we are comparing 2008 sales to 2009 sales. </a:t>
            </a:r>
          </a:p>
          <a:p>
            <a:pPr lvl="1"/>
            <a:r>
              <a:rPr lang="en-US" i="1" dirty="0"/>
              <a:t>The table now displays the difference between each quarter in 2009 and the corresponding quarter in the previous year. Notice that there are no values for 2008. That’s because there are no previous years to compute the difference from. You can hide that column without affecting the calculation.</a:t>
            </a:r>
          </a:p>
          <a:p>
            <a:pPr lvl="1"/>
            <a:endParaRPr lang="en-US" i="1" dirty="0"/>
          </a:p>
          <a:p>
            <a:pPr lvl="1"/>
            <a:endParaRPr lang="en-US" dirty="0"/>
          </a:p>
          <a:p>
            <a:endParaRPr lang="en-US" dirty="0"/>
          </a:p>
          <a:p>
            <a:endParaRPr lang="en-US" dirty="0"/>
          </a:p>
          <a:p>
            <a:endParaRPr lang="en-US" dirty="0"/>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37364" y="1219200"/>
            <a:ext cx="4533900"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4086225"/>
            <a:ext cx="5943600"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1969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3"/>
                                        </p:tgtEl>
                                        <p:attrNameLst>
                                          <p:attrName>style.visibility</p:attrName>
                                        </p:attrNameLst>
                                      </p:cBhvr>
                                      <p:to>
                                        <p:strVal val="visible"/>
                                      </p:to>
                                    </p:set>
                                    <p:animEffect transition="in" filter="wheel(1)">
                                      <p:cBhvr>
                                        <p:cTn id="7" dur="2000"/>
                                        <p:tgtEl>
                                          <p:spTgt spid="512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23"/>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9" dur="500"/>
                                        <p:tgtEl>
                                          <p:spTgt spid="4">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124"/>
                                        </p:tgtEl>
                                        <p:attrNameLst>
                                          <p:attrName>style.visibility</p:attrName>
                                        </p:attrNameLst>
                                      </p:cBhvr>
                                      <p:to>
                                        <p:strVal val="visible"/>
                                      </p:to>
                                    </p:set>
                                    <p:animEffect transition="in" filter="wheel(1)">
                                      <p:cBhvr>
                                        <p:cTn id="24" dur="2000"/>
                                        <p:tgtEl>
                                          <p:spTgt spid="5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103</a:t>
            </a:fld>
            <a:endParaRPr lang="en-US"/>
          </a:p>
        </p:txBody>
      </p:sp>
      <p:sp>
        <p:nvSpPr>
          <p:cNvPr id="4" name="Content Placeholder 3"/>
          <p:cNvSpPr>
            <a:spLocks noGrp="1"/>
          </p:cNvSpPr>
          <p:nvPr>
            <p:ph sz="quarter" idx="1"/>
          </p:nvPr>
        </p:nvSpPr>
        <p:spPr>
          <a:xfrm>
            <a:off x="457200" y="1219200"/>
            <a:ext cx="8534400" cy="5105400"/>
          </a:xfrm>
        </p:spPr>
        <p:txBody>
          <a:bodyPr>
            <a:normAutofit lnSpcReduction="10000"/>
          </a:bodyPr>
          <a:lstStyle/>
          <a:p>
            <a:pPr lvl="1"/>
            <a:r>
              <a:rPr lang="en-US" i="1" dirty="0"/>
              <a:t>The view below may be more clear. It shows both the Difference From calculation and the Total Sales (before the computation). You can see that in the first quarter of 2009 the total sales was $203,761 while in the same quarter in 2008 the total sales was $191,307. The difference between these two values is $12,454. </a:t>
            </a:r>
          </a:p>
          <a:p>
            <a:pPr lvl="1"/>
            <a:endParaRPr lang="en-US" i="1" dirty="0"/>
          </a:p>
          <a:p>
            <a:pPr lvl="1"/>
            <a:endParaRPr lang="en-US" i="1" dirty="0"/>
          </a:p>
          <a:p>
            <a:pPr lvl="1"/>
            <a:endParaRPr lang="en-US" i="1" dirty="0"/>
          </a:p>
          <a:p>
            <a:pPr lvl="1"/>
            <a:endParaRPr lang="en-US" i="1" dirty="0"/>
          </a:p>
          <a:p>
            <a:pPr lvl="1"/>
            <a:r>
              <a:rPr lang="en-US" i="1" dirty="0"/>
              <a:t>Please go through the PDF for more types of calculation.</a:t>
            </a:r>
          </a:p>
          <a:p>
            <a:pPr lvl="3"/>
            <a:r>
              <a:rPr lang="en-US" b="1" dirty="0"/>
              <a:t>Difference From Calculation</a:t>
            </a:r>
            <a:endParaRPr lang="en-US" dirty="0"/>
          </a:p>
          <a:p>
            <a:pPr lvl="3"/>
            <a:r>
              <a:rPr lang="en-US" b="1" dirty="0"/>
              <a:t>Percent Difference From Calculation</a:t>
            </a:r>
          </a:p>
          <a:p>
            <a:pPr lvl="3"/>
            <a:r>
              <a:rPr lang="en-US" b="1" dirty="0"/>
              <a:t>Percent From Calculation </a:t>
            </a:r>
          </a:p>
          <a:p>
            <a:pPr lvl="3"/>
            <a:r>
              <a:rPr lang="en-US" b="1" dirty="0"/>
              <a:t>Running Total Calculation </a:t>
            </a:r>
          </a:p>
          <a:p>
            <a:pPr lvl="2"/>
            <a:endParaRPr lang="en-US" i="1" dirty="0"/>
          </a:p>
          <a:p>
            <a:pPr lvl="1"/>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276600"/>
            <a:ext cx="6391275"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482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hidden"/>
                                      </p:to>
                                    </p:set>
                                  </p:childTnLst>
                                </p:cTn>
                              </p:par>
                            </p:childTnLst>
                          </p:cTn>
                        </p:par>
                        <p:par>
                          <p:cTn id="12" fill="hold">
                            <p:stCondLst>
                              <p:cond delay="0"/>
                            </p:stCondLst>
                            <p:childTnLst>
                              <p:par>
                                <p:cTn id="13" presetID="26" presetClass="entr" presetSubtype="0" fill="hold" nodeType="afterEffect">
                                  <p:stCondLst>
                                    <p:cond delay="0"/>
                                  </p:stCondLst>
                                  <p:childTnLst>
                                    <p:set>
                                      <p:cBhvr>
                                        <p:cTn id="14" dur="1" fill="hold">
                                          <p:stCondLst>
                                            <p:cond delay="0"/>
                                          </p:stCondLst>
                                        </p:cTn>
                                        <p:tgtEl>
                                          <p:spTgt spid="4">
                                            <p:txEl>
                                              <p:pRg st="5" end="5"/>
                                            </p:txEl>
                                          </p:spTgt>
                                        </p:tgtEl>
                                        <p:attrNameLst>
                                          <p:attrName>style.visibility</p:attrName>
                                        </p:attrNameLst>
                                      </p:cBhvr>
                                      <p:to>
                                        <p:strVal val="visible"/>
                                      </p:to>
                                    </p:set>
                                    <p:animEffect transition="in" filter="wipe(down)">
                                      <p:cBhvr>
                                        <p:cTn id="15" dur="580">
                                          <p:stCondLst>
                                            <p:cond delay="0"/>
                                          </p:stCondLst>
                                        </p:cTn>
                                        <p:tgtEl>
                                          <p:spTgt spid="4">
                                            <p:txEl>
                                              <p:pRg st="5" end="5"/>
                                            </p:txEl>
                                          </p:spTgt>
                                        </p:tgtEl>
                                      </p:cBhvr>
                                    </p:animEffect>
                                    <p:anim calcmode="lin" valueType="num">
                                      <p:cBhvr>
                                        <p:cTn id="16" dur="1822" tmFilter="0,0; 0.14,0.36; 0.43,0.73; 0.71,0.91; 1.0,1.0">
                                          <p:stCondLst>
                                            <p:cond delay="0"/>
                                          </p:stCondLst>
                                        </p:cTn>
                                        <p:tgtEl>
                                          <p:spTgt spid="4">
                                            <p:txEl>
                                              <p:pRg st="5" end="5"/>
                                            </p:txEl>
                                          </p:spTgt>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4">
                                            <p:txEl>
                                              <p:pRg st="5" end="5"/>
                                            </p:txEl>
                                          </p:spTgt>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4">
                                            <p:txEl>
                                              <p:pRg st="5" end="5"/>
                                            </p:txEl>
                                          </p:spTgt>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4">
                                            <p:txEl>
                                              <p:pRg st="5" end="5"/>
                                            </p:txEl>
                                          </p:spTgt>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4">
                                            <p:txEl>
                                              <p:pRg st="5" end="5"/>
                                            </p:txEl>
                                          </p:spTgt>
                                        </p:tgtEl>
                                        <p:attrNameLst>
                                          <p:attrName>ppt_y</p:attrName>
                                        </p:attrNameLst>
                                      </p:cBhvr>
                                      <p:tavLst>
                                        <p:tav tm="0" fmla="#ppt_y-sin(pi*$)/81">
                                          <p:val>
                                            <p:fltVal val="0"/>
                                          </p:val>
                                        </p:tav>
                                        <p:tav tm="100000">
                                          <p:val>
                                            <p:fltVal val="1"/>
                                          </p:val>
                                        </p:tav>
                                      </p:tavLst>
                                    </p:anim>
                                    <p:animScale>
                                      <p:cBhvr>
                                        <p:cTn id="21" dur="26">
                                          <p:stCondLst>
                                            <p:cond delay="650"/>
                                          </p:stCondLst>
                                        </p:cTn>
                                        <p:tgtEl>
                                          <p:spTgt spid="4">
                                            <p:txEl>
                                              <p:pRg st="5" end="5"/>
                                            </p:txEl>
                                          </p:spTgt>
                                        </p:tgtEl>
                                      </p:cBhvr>
                                      <p:to x="100000" y="60000"/>
                                    </p:animScale>
                                    <p:animScale>
                                      <p:cBhvr>
                                        <p:cTn id="22" dur="166" decel="50000">
                                          <p:stCondLst>
                                            <p:cond delay="676"/>
                                          </p:stCondLst>
                                        </p:cTn>
                                        <p:tgtEl>
                                          <p:spTgt spid="4">
                                            <p:txEl>
                                              <p:pRg st="5" end="5"/>
                                            </p:txEl>
                                          </p:spTgt>
                                        </p:tgtEl>
                                      </p:cBhvr>
                                      <p:to x="100000" y="100000"/>
                                    </p:animScale>
                                    <p:animScale>
                                      <p:cBhvr>
                                        <p:cTn id="23" dur="26">
                                          <p:stCondLst>
                                            <p:cond delay="1312"/>
                                          </p:stCondLst>
                                        </p:cTn>
                                        <p:tgtEl>
                                          <p:spTgt spid="4">
                                            <p:txEl>
                                              <p:pRg st="5" end="5"/>
                                            </p:txEl>
                                          </p:spTgt>
                                        </p:tgtEl>
                                      </p:cBhvr>
                                      <p:to x="100000" y="80000"/>
                                    </p:animScale>
                                    <p:animScale>
                                      <p:cBhvr>
                                        <p:cTn id="24" dur="166" decel="50000">
                                          <p:stCondLst>
                                            <p:cond delay="1338"/>
                                          </p:stCondLst>
                                        </p:cTn>
                                        <p:tgtEl>
                                          <p:spTgt spid="4">
                                            <p:txEl>
                                              <p:pRg st="5" end="5"/>
                                            </p:txEl>
                                          </p:spTgt>
                                        </p:tgtEl>
                                      </p:cBhvr>
                                      <p:to x="100000" y="100000"/>
                                    </p:animScale>
                                    <p:animScale>
                                      <p:cBhvr>
                                        <p:cTn id="25" dur="26">
                                          <p:stCondLst>
                                            <p:cond delay="1642"/>
                                          </p:stCondLst>
                                        </p:cTn>
                                        <p:tgtEl>
                                          <p:spTgt spid="4">
                                            <p:txEl>
                                              <p:pRg st="5" end="5"/>
                                            </p:txEl>
                                          </p:spTgt>
                                        </p:tgtEl>
                                      </p:cBhvr>
                                      <p:to x="100000" y="90000"/>
                                    </p:animScale>
                                    <p:animScale>
                                      <p:cBhvr>
                                        <p:cTn id="26" dur="166" decel="50000">
                                          <p:stCondLst>
                                            <p:cond delay="1668"/>
                                          </p:stCondLst>
                                        </p:cTn>
                                        <p:tgtEl>
                                          <p:spTgt spid="4">
                                            <p:txEl>
                                              <p:pRg st="5" end="5"/>
                                            </p:txEl>
                                          </p:spTgt>
                                        </p:tgtEl>
                                      </p:cBhvr>
                                      <p:to x="100000" y="100000"/>
                                    </p:animScale>
                                    <p:animScale>
                                      <p:cBhvr>
                                        <p:cTn id="27" dur="26">
                                          <p:stCondLst>
                                            <p:cond delay="1808"/>
                                          </p:stCondLst>
                                        </p:cTn>
                                        <p:tgtEl>
                                          <p:spTgt spid="4">
                                            <p:txEl>
                                              <p:pRg st="5" end="5"/>
                                            </p:txEl>
                                          </p:spTgt>
                                        </p:tgtEl>
                                      </p:cBhvr>
                                      <p:to x="100000" y="95000"/>
                                    </p:animScale>
                                    <p:animScale>
                                      <p:cBhvr>
                                        <p:cTn id="28" dur="166" decel="50000">
                                          <p:stCondLst>
                                            <p:cond delay="1834"/>
                                          </p:stCondLst>
                                        </p:cTn>
                                        <p:tgtEl>
                                          <p:spTgt spid="4">
                                            <p:txEl>
                                              <p:pRg st="5" end="5"/>
                                            </p:txEl>
                                          </p:spTgt>
                                        </p:tgtEl>
                                      </p:cBhvr>
                                      <p:to x="100000" y="100000"/>
                                    </p:animScale>
                                  </p:childTnLst>
                                </p:cTn>
                              </p:par>
                            </p:childTnLst>
                          </p:cTn>
                        </p:par>
                        <p:par>
                          <p:cTn id="29" fill="hold">
                            <p:stCondLst>
                              <p:cond delay="2000"/>
                            </p:stCondLst>
                            <p:childTnLst>
                              <p:par>
                                <p:cTn id="30" presetID="26" presetClass="entr" presetSubtype="0" fill="hold" nodeType="after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wipe(down)">
                                      <p:cBhvr>
                                        <p:cTn id="32" dur="580">
                                          <p:stCondLst>
                                            <p:cond delay="0"/>
                                          </p:stCondLst>
                                        </p:cTn>
                                        <p:tgtEl>
                                          <p:spTgt spid="4">
                                            <p:txEl>
                                              <p:pRg st="6" end="6"/>
                                            </p:txEl>
                                          </p:spTgt>
                                        </p:tgtEl>
                                      </p:cBhvr>
                                    </p:animEffect>
                                    <p:anim calcmode="lin" valueType="num">
                                      <p:cBhvr>
                                        <p:cTn id="33" dur="1822" tmFilter="0,0; 0.14,0.36; 0.43,0.73; 0.71,0.91; 1.0,1.0">
                                          <p:stCondLst>
                                            <p:cond delay="0"/>
                                          </p:stCondLst>
                                        </p:cTn>
                                        <p:tgtEl>
                                          <p:spTgt spid="4">
                                            <p:txEl>
                                              <p:pRg st="6" end="6"/>
                                            </p:txEl>
                                          </p:spTgt>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4">
                                            <p:txEl>
                                              <p:pRg st="6" end="6"/>
                                            </p:txEl>
                                          </p:spTgt>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4">
                                            <p:txEl>
                                              <p:pRg st="6" end="6"/>
                                            </p:txEl>
                                          </p:spTgt>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4">
                                            <p:txEl>
                                              <p:pRg st="6" end="6"/>
                                            </p:txEl>
                                          </p:spTgt>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4">
                                            <p:txEl>
                                              <p:pRg st="6" end="6"/>
                                            </p:txEl>
                                          </p:spTgt>
                                        </p:tgtEl>
                                        <p:attrNameLst>
                                          <p:attrName>ppt_y</p:attrName>
                                        </p:attrNameLst>
                                      </p:cBhvr>
                                      <p:tavLst>
                                        <p:tav tm="0" fmla="#ppt_y-sin(pi*$)/81">
                                          <p:val>
                                            <p:fltVal val="0"/>
                                          </p:val>
                                        </p:tav>
                                        <p:tav tm="100000">
                                          <p:val>
                                            <p:fltVal val="1"/>
                                          </p:val>
                                        </p:tav>
                                      </p:tavLst>
                                    </p:anim>
                                    <p:animScale>
                                      <p:cBhvr>
                                        <p:cTn id="38" dur="26">
                                          <p:stCondLst>
                                            <p:cond delay="650"/>
                                          </p:stCondLst>
                                        </p:cTn>
                                        <p:tgtEl>
                                          <p:spTgt spid="4">
                                            <p:txEl>
                                              <p:pRg st="6" end="6"/>
                                            </p:txEl>
                                          </p:spTgt>
                                        </p:tgtEl>
                                      </p:cBhvr>
                                      <p:to x="100000" y="60000"/>
                                    </p:animScale>
                                    <p:animScale>
                                      <p:cBhvr>
                                        <p:cTn id="39" dur="166" decel="50000">
                                          <p:stCondLst>
                                            <p:cond delay="676"/>
                                          </p:stCondLst>
                                        </p:cTn>
                                        <p:tgtEl>
                                          <p:spTgt spid="4">
                                            <p:txEl>
                                              <p:pRg st="6" end="6"/>
                                            </p:txEl>
                                          </p:spTgt>
                                        </p:tgtEl>
                                      </p:cBhvr>
                                      <p:to x="100000" y="100000"/>
                                    </p:animScale>
                                    <p:animScale>
                                      <p:cBhvr>
                                        <p:cTn id="40" dur="26">
                                          <p:stCondLst>
                                            <p:cond delay="1312"/>
                                          </p:stCondLst>
                                        </p:cTn>
                                        <p:tgtEl>
                                          <p:spTgt spid="4">
                                            <p:txEl>
                                              <p:pRg st="6" end="6"/>
                                            </p:txEl>
                                          </p:spTgt>
                                        </p:tgtEl>
                                      </p:cBhvr>
                                      <p:to x="100000" y="80000"/>
                                    </p:animScale>
                                    <p:animScale>
                                      <p:cBhvr>
                                        <p:cTn id="41" dur="166" decel="50000">
                                          <p:stCondLst>
                                            <p:cond delay="1338"/>
                                          </p:stCondLst>
                                        </p:cTn>
                                        <p:tgtEl>
                                          <p:spTgt spid="4">
                                            <p:txEl>
                                              <p:pRg st="6" end="6"/>
                                            </p:txEl>
                                          </p:spTgt>
                                        </p:tgtEl>
                                      </p:cBhvr>
                                      <p:to x="100000" y="100000"/>
                                    </p:animScale>
                                    <p:animScale>
                                      <p:cBhvr>
                                        <p:cTn id="42" dur="26">
                                          <p:stCondLst>
                                            <p:cond delay="1642"/>
                                          </p:stCondLst>
                                        </p:cTn>
                                        <p:tgtEl>
                                          <p:spTgt spid="4">
                                            <p:txEl>
                                              <p:pRg st="6" end="6"/>
                                            </p:txEl>
                                          </p:spTgt>
                                        </p:tgtEl>
                                      </p:cBhvr>
                                      <p:to x="100000" y="90000"/>
                                    </p:animScale>
                                    <p:animScale>
                                      <p:cBhvr>
                                        <p:cTn id="43" dur="166" decel="50000">
                                          <p:stCondLst>
                                            <p:cond delay="1668"/>
                                          </p:stCondLst>
                                        </p:cTn>
                                        <p:tgtEl>
                                          <p:spTgt spid="4">
                                            <p:txEl>
                                              <p:pRg st="6" end="6"/>
                                            </p:txEl>
                                          </p:spTgt>
                                        </p:tgtEl>
                                      </p:cBhvr>
                                      <p:to x="100000" y="100000"/>
                                    </p:animScale>
                                    <p:animScale>
                                      <p:cBhvr>
                                        <p:cTn id="44" dur="26">
                                          <p:stCondLst>
                                            <p:cond delay="1808"/>
                                          </p:stCondLst>
                                        </p:cTn>
                                        <p:tgtEl>
                                          <p:spTgt spid="4">
                                            <p:txEl>
                                              <p:pRg st="6" end="6"/>
                                            </p:txEl>
                                          </p:spTgt>
                                        </p:tgtEl>
                                      </p:cBhvr>
                                      <p:to x="100000" y="95000"/>
                                    </p:animScale>
                                    <p:animScale>
                                      <p:cBhvr>
                                        <p:cTn id="45" dur="166" decel="50000">
                                          <p:stCondLst>
                                            <p:cond delay="1834"/>
                                          </p:stCondLst>
                                        </p:cTn>
                                        <p:tgtEl>
                                          <p:spTgt spid="4">
                                            <p:txEl>
                                              <p:pRg st="6" end="6"/>
                                            </p:txEl>
                                          </p:spTgt>
                                        </p:tgtEl>
                                      </p:cBhvr>
                                      <p:to x="100000" y="100000"/>
                                    </p:animScale>
                                  </p:childTnLst>
                                </p:cTn>
                              </p:par>
                            </p:childTnLst>
                          </p:cTn>
                        </p:par>
                        <p:par>
                          <p:cTn id="46" fill="hold">
                            <p:stCondLst>
                              <p:cond delay="4000"/>
                            </p:stCondLst>
                            <p:childTnLst>
                              <p:par>
                                <p:cTn id="47" presetID="26" presetClass="entr" presetSubtype="0" fill="hold" nodeType="afterEffect">
                                  <p:stCondLst>
                                    <p:cond delay="0"/>
                                  </p:stCondLst>
                                  <p:childTnLst>
                                    <p:set>
                                      <p:cBhvr>
                                        <p:cTn id="48" dur="1" fill="hold">
                                          <p:stCondLst>
                                            <p:cond delay="0"/>
                                          </p:stCondLst>
                                        </p:cTn>
                                        <p:tgtEl>
                                          <p:spTgt spid="4">
                                            <p:txEl>
                                              <p:pRg st="7" end="7"/>
                                            </p:txEl>
                                          </p:spTgt>
                                        </p:tgtEl>
                                        <p:attrNameLst>
                                          <p:attrName>style.visibility</p:attrName>
                                        </p:attrNameLst>
                                      </p:cBhvr>
                                      <p:to>
                                        <p:strVal val="visible"/>
                                      </p:to>
                                    </p:set>
                                    <p:animEffect transition="in" filter="wipe(down)">
                                      <p:cBhvr>
                                        <p:cTn id="49" dur="580">
                                          <p:stCondLst>
                                            <p:cond delay="0"/>
                                          </p:stCondLst>
                                        </p:cTn>
                                        <p:tgtEl>
                                          <p:spTgt spid="4">
                                            <p:txEl>
                                              <p:pRg st="7" end="7"/>
                                            </p:txEl>
                                          </p:spTgt>
                                        </p:tgtEl>
                                      </p:cBhvr>
                                    </p:animEffect>
                                    <p:anim calcmode="lin" valueType="num">
                                      <p:cBhvr>
                                        <p:cTn id="50" dur="1822" tmFilter="0,0; 0.14,0.36; 0.43,0.73; 0.71,0.91; 1.0,1.0">
                                          <p:stCondLst>
                                            <p:cond delay="0"/>
                                          </p:stCondLst>
                                        </p:cTn>
                                        <p:tgtEl>
                                          <p:spTgt spid="4">
                                            <p:txEl>
                                              <p:pRg st="7" end="7"/>
                                            </p:txEl>
                                          </p:spTgt>
                                        </p:tgtEl>
                                        <p:attrNameLst>
                                          <p:attrName>ppt_x</p:attrName>
                                        </p:attrNameLst>
                                      </p:cBhvr>
                                      <p:tavLst>
                                        <p:tav tm="0">
                                          <p:val>
                                            <p:strVal val="#ppt_x-0.25"/>
                                          </p:val>
                                        </p:tav>
                                        <p:tav tm="100000">
                                          <p:val>
                                            <p:strVal val="#ppt_x"/>
                                          </p:val>
                                        </p:tav>
                                      </p:tavLst>
                                    </p:anim>
                                    <p:anim calcmode="lin" valueType="num">
                                      <p:cBhvr>
                                        <p:cTn id="51" dur="664" tmFilter="0.0,0.0; 0.25,0.07; 0.50,0.2; 0.75,0.467; 1.0,1.0">
                                          <p:stCondLst>
                                            <p:cond delay="0"/>
                                          </p:stCondLst>
                                        </p:cTn>
                                        <p:tgtEl>
                                          <p:spTgt spid="4">
                                            <p:txEl>
                                              <p:pRg st="7" end="7"/>
                                            </p:txEl>
                                          </p:spTgt>
                                        </p:tgtEl>
                                        <p:attrNameLst>
                                          <p:attrName>ppt_y</p:attrName>
                                        </p:attrNameLst>
                                      </p:cBhvr>
                                      <p:tavLst>
                                        <p:tav tm="0" fmla="#ppt_y-sin(pi*$)/3">
                                          <p:val>
                                            <p:fltVal val="0.5"/>
                                          </p:val>
                                        </p:tav>
                                        <p:tav tm="100000">
                                          <p:val>
                                            <p:fltVal val="1"/>
                                          </p:val>
                                        </p:tav>
                                      </p:tavLst>
                                    </p:anim>
                                    <p:anim calcmode="lin" valueType="num">
                                      <p:cBhvr>
                                        <p:cTn id="52" dur="664" tmFilter="0, 0; 0.125,0.2665; 0.25,0.4; 0.375,0.465; 0.5,0.5;  0.625,0.535; 0.75,0.6; 0.875,0.7335; 1,1">
                                          <p:stCondLst>
                                            <p:cond delay="664"/>
                                          </p:stCondLst>
                                        </p:cTn>
                                        <p:tgtEl>
                                          <p:spTgt spid="4">
                                            <p:txEl>
                                              <p:pRg st="7" end="7"/>
                                            </p:txEl>
                                          </p:spTgt>
                                        </p:tgtEl>
                                        <p:attrNameLst>
                                          <p:attrName>ppt_y</p:attrName>
                                        </p:attrNameLst>
                                      </p:cBhvr>
                                      <p:tavLst>
                                        <p:tav tm="0" fmla="#ppt_y-sin(pi*$)/9">
                                          <p:val>
                                            <p:fltVal val="0"/>
                                          </p:val>
                                        </p:tav>
                                        <p:tav tm="100000">
                                          <p:val>
                                            <p:fltVal val="1"/>
                                          </p:val>
                                        </p:tav>
                                      </p:tavLst>
                                    </p:anim>
                                    <p:anim calcmode="lin" valueType="num">
                                      <p:cBhvr>
                                        <p:cTn id="53" dur="332" tmFilter="0, 0; 0.125,0.2665; 0.25,0.4; 0.375,0.465; 0.5,0.5;  0.625,0.535; 0.75,0.6; 0.875,0.7335; 1,1">
                                          <p:stCondLst>
                                            <p:cond delay="1324"/>
                                          </p:stCondLst>
                                        </p:cTn>
                                        <p:tgtEl>
                                          <p:spTgt spid="4">
                                            <p:txEl>
                                              <p:pRg st="7" end="7"/>
                                            </p:txEl>
                                          </p:spTgt>
                                        </p:tgtEl>
                                        <p:attrNameLst>
                                          <p:attrName>ppt_y</p:attrName>
                                        </p:attrNameLst>
                                      </p:cBhvr>
                                      <p:tavLst>
                                        <p:tav tm="0" fmla="#ppt_y-sin(pi*$)/27">
                                          <p:val>
                                            <p:fltVal val="0"/>
                                          </p:val>
                                        </p:tav>
                                        <p:tav tm="100000">
                                          <p:val>
                                            <p:fltVal val="1"/>
                                          </p:val>
                                        </p:tav>
                                      </p:tavLst>
                                    </p:anim>
                                    <p:anim calcmode="lin" valueType="num">
                                      <p:cBhvr>
                                        <p:cTn id="54" dur="164" tmFilter="0, 0; 0.125,0.2665; 0.25,0.4; 0.375,0.465; 0.5,0.5;  0.625,0.535; 0.75,0.6; 0.875,0.7335; 1,1">
                                          <p:stCondLst>
                                            <p:cond delay="1656"/>
                                          </p:stCondLst>
                                        </p:cTn>
                                        <p:tgtEl>
                                          <p:spTgt spid="4">
                                            <p:txEl>
                                              <p:pRg st="7" end="7"/>
                                            </p:txEl>
                                          </p:spTgt>
                                        </p:tgtEl>
                                        <p:attrNameLst>
                                          <p:attrName>ppt_y</p:attrName>
                                        </p:attrNameLst>
                                      </p:cBhvr>
                                      <p:tavLst>
                                        <p:tav tm="0" fmla="#ppt_y-sin(pi*$)/81">
                                          <p:val>
                                            <p:fltVal val="0"/>
                                          </p:val>
                                        </p:tav>
                                        <p:tav tm="100000">
                                          <p:val>
                                            <p:fltVal val="1"/>
                                          </p:val>
                                        </p:tav>
                                      </p:tavLst>
                                    </p:anim>
                                    <p:animScale>
                                      <p:cBhvr>
                                        <p:cTn id="55" dur="26">
                                          <p:stCondLst>
                                            <p:cond delay="650"/>
                                          </p:stCondLst>
                                        </p:cTn>
                                        <p:tgtEl>
                                          <p:spTgt spid="4">
                                            <p:txEl>
                                              <p:pRg st="7" end="7"/>
                                            </p:txEl>
                                          </p:spTgt>
                                        </p:tgtEl>
                                      </p:cBhvr>
                                      <p:to x="100000" y="60000"/>
                                    </p:animScale>
                                    <p:animScale>
                                      <p:cBhvr>
                                        <p:cTn id="56" dur="166" decel="50000">
                                          <p:stCondLst>
                                            <p:cond delay="676"/>
                                          </p:stCondLst>
                                        </p:cTn>
                                        <p:tgtEl>
                                          <p:spTgt spid="4">
                                            <p:txEl>
                                              <p:pRg st="7" end="7"/>
                                            </p:txEl>
                                          </p:spTgt>
                                        </p:tgtEl>
                                      </p:cBhvr>
                                      <p:to x="100000" y="100000"/>
                                    </p:animScale>
                                    <p:animScale>
                                      <p:cBhvr>
                                        <p:cTn id="57" dur="26">
                                          <p:stCondLst>
                                            <p:cond delay="1312"/>
                                          </p:stCondLst>
                                        </p:cTn>
                                        <p:tgtEl>
                                          <p:spTgt spid="4">
                                            <p:txEl>
                                              <p:pRg st="7" end="7"/>
                                            </p:txEl>
                                          </p:spTgt>
                                        </p:tgtEl>
                                      </p:cBhvr>
                                      <p:to x="100000" y="80000"/>
                                    </p:animScale>
                                    <p:animScale>
                                      <p:cBhvr>
                                        <p:cTn id="58" dur="166" decel="50000">
                                          <p:stCondLst>
                                            <p:cond delay="1338"/>
                                          </p:stCondLst>
                                        </p:cTn>
                                        <p:tgtEl>
                                          <p:spTgt spid="4">
                                            <p:txEl>
                                              <p:pRg st="7" end="7"/>
                                            </p:txEl>
                                          </p:spTgt>
                                        </p:tgtEl>
                                      </p:cBhvr>
                                      <p:to x="100000" y="100000"/>
                                    </p:animScale>
                                    <p:animScale>
                                      <p:cBhvr>
                                        <p:cTn id="59" dur="26">
                                          <p:stCondLst>
                                            <p:cond delay="1642"/>
                                          </p:stCondLst>
                                        </p:cTn>
                                        <p:tgtEl>
                                          <p:spTgt spid="4">
                                            <p:txEl>
                                              <p:pRg st="7" end="7"/>
                                            </p:txEl>
                                          </p:spTgt>
                                        </p:tgtEl>
                                      </p:cBhvr>
                                      <p:to x="100000" y="90000"/>
                                    </p:animScale>
                                    <p:animScale>
                                      <p:cBhvr>
                                        <p:cTn id="60" dur="166" decel="50000">
                                          <p:stCondLst>
                                            <p:cond delay="1668"/>
                                          </p:stCondLst>
                                        </p:cTn>
                                        <p:tgtEl>
                                          <p:spTgt spid="4">
                                            <p:txEl>
                                              <p:pRg st="7" end="7"/>
                                            </p:txEl>
                                          </p:spTgt>
                                        </p:tgtEl>
                                      </p:cBhvr>
                                      <p:to x="100000" y="100000"/>
                                    </p:animScale>
                                    <p:animScale>
                                      <p:cBhvr>
                                        <p:cTn id="61" dur="26">
                                          <p:stCondLst>
                                            <p:cond delay="1808"/>
                                          </p:stCondLst>
                                        </p:cTn>
                                        <p:tgtEl>
                                          <p:spTgt spid="4">
                                            <p:txEl>
                                              <p:pRg st="7" end="7"/>
                                            </p:txEl>
                                          </p:spTgt>
                                        </p:tgtEl>
                                      </p:cBhvr>
                                      <p:to x="100000" y="95000"/>
                                    </p:animScale>
                                    <p:animScale>
                                      <p:cBhvr>
                                        <p:cTn id="62" dur="166" decel="50000">
                                          <p:stCondLst>
                                            <p:cond delay="1834"/>
                                          </p:stCondLst>
                                        </p:cTn>
                                        <p:tgtEl>
                                          <p:spTgt spid="4">
                                            <p:txEl>
                                              <p:pRg st="7" end="7"/>
                                            </p:txEl>
                                          </p:spTgt>
                                        </p:tgtEl>
                                      </p:cBhvr>
                                      <p:to x="100000" y="100000"/>
                                    </p:animScale>
                                  </p:childTnLst>
                                </p:cTn>
                              </p:par>
                            </p:childTnLst>
                          </p:cTn>
                        </p:par>
                        <p:par>
                          <p:cTn id="63" fill="hold">
                            <p:stCondLst>
                              <p:cond delay="6000"/>
                            </p:stCondLst>
                            <p:childTnLst>
                              <p:par>
                                <p:cTn id="64" presetID="26" presetClass="entr" presetSubtype="0" fill="hold" nodeType="afterEffect">
                                  <p:stCondLst>
                                    <p:cond delay="0"/>
                                  </p:stCondLst>
                                  <p:childTnLst>
                                    <p:set>
                                      <p:cBhvr>
                                        <p:cTn id="65" dur="1" fill="hold">
                                          <p:stCondLst>
                                            <p:cond delay="0"/>
                                          </p:stCondLst>
                                        </p:cTn>
                                        <p:tgtEl>
                                          <p:spTgt spid="4">
                                            <p:txEl>
                                              <p:pRg st="8" end="8"/>
                                            </p:txEl>
                                          </p:spTgt>
                                        </p:tgtEl>
                                        <p:attrNameLst>
                                          <p:attrName>style.visibility</p:attrName>
                                        </p:attrNameLst>
                                      </p:cBhvr>
                                      <p:to>
                                        <p:strVal val="visible"/>
                                      </p:to>
                                    </p:set>
                                    <p:animEffect transition="in" filter="wipe(down)">
                                      <p:cBhvr>
                                        <p:cTn id="66" dur="580">
                                          <p:stCondLst>
                                            <p:cond delay="0"/>
                                          </p:stCondLst>
                                        </p:cTn>
                                        <p:tgtEl>
                                          <p:spTgt spid="4">
                                            <p:txEl>
                                              <p:pRg st="8" end="8"/>
                                            </p:txEl>
                                          </p:spTgt>
                                        </p:tgtEl>
                                      </p:cBhvr>
                                    </p:animEffect>
                                    <p:anim calcmode="lin" valueType="num">
                                      <p:cBhvr>
                                        <p:cTn id="67" dur="1822" tmFilter="0,0; 0.14,0.36; 0.43,0.73; 0.71,0.91; 1.0,1.0">
                                          <p:stCondLst>
                                            <p:cond delay="0"/>
                                          </p:stCondLst>
                                        </p:cTn>
                                        <p:tgtEl>
                                          <p:spTgt spid="4">
                                            <p:txEl>
                                              <p:pRg st="8" end="8"/>
                                            </p:txEl>
                                          </p:spTgt>
                                        </p:tgtEl>
                                        <p:attrNameLst>
                                          <p:attrName>ppt_x</p:attrName>
                                        </p:attrNameLst>
                                      </p:cBhvr>
                                      <p:tavLst>
                                        <p:tav tm="0">
                                          <p:val>
                                            <p:strVal val="#ppt_x-0.25"/>
                                          </p:val>
                                        </p:tav>
                                        <p:tav tm="100000">
                                          <p:val>
                                            <p:strVal val="#ppt_x"/>
                                          </p:val>
                                        </p:tav>
                                      </p:tavLst>
                                    </p:anim>
                                    <p:anim calcmode="lin" valueType="num">
                                      <p:cBhvr>
                                        <p:cTn id="68" dur="664" tmFilter="0.0,0.0; 0.25,0.07; 0.50,0.2; 0.75,0.467; 1.0,1.0">
                                          <p:stCondLst>
                                            <p:cond delay="0"/>
                                          </p:stCondLst>
                                        </p:cTn>
                                        <p:tgtEl>
                                          <p:spTgt spid="4">
                                            <p:txEl>
                                              <p:pRg st="8" end="8"/>
                                            </p:txEl>
                                          </p:spTgt>
                                        </p:tgtEl>
                                        <p:attrNameLst>
                                          <p:attrName>ppt_y</p:attrName>
                                        </p:attrNameLst>
                                      </p:cBhvr>
                                      <p:tavLst>
                                        <p:tav tm="0" fmla="#ppt_y-sin(pi*$)/3">
                                          <p:val>
                                            <p:fltVal val="0.5"/>
                                          </p:val>
                                        </p:tav>
                                        <p:tav tm="100000">
                                          <p:val>
                                            <p:fltVal val="1"/>
                                          </p:val>
                                        </p:tav>
                                      </p:tavLst>
                                    </p:anim>
                                    <p:anim calcmode="lin" valueType="num">
                                      <p:cBhvr>
                                        <p:cTn id="69" dur="664" tmFilter="0, 0; 0.125,0.2665; 0.25,0.4; 0.375,0.465; 0.5,0.5;  0.625,0.535; 0.75,0.6; 0.875,0.7335; 1,1">
                                          <p:stCondLst>
                                            <p:cond delay="664"/>
                                          </p:stCondLst>
                                        </p:cTn>
                                        <p:tgtEl>
                                          <p:spTgt spid="4">
                                            <p:txEl>
                                              <p:pRg st="8" end="8"/>
                                            </p:txEl>
                                          </p:spTgt>
                                        </p:tgtEl>
                                        <p:attrNameLst>
                                          <p:attrName>ppt_y</p:attrName>
                                        </p:attrNameLst>
                                      </p:cBhvr>
                                      <p:tavLst>
                                        <p:tav tm="0" fmla="#ppt_y-sin(pi*$)/9">
                                          <p:val>
                                            <p:fltVal val="0"/>
                                          </p:val>
                                        </p:tav>
                                        <p:tav tm="100000">
                                          <p:val>
                                            <p:fltVal val="1"/>
                                          </p:val>
                                        </p:tav>
                                      </p:tavLst>
                                    </p:anim>
                                    <p:anim calcmode="lin" valueType="num">
                                      <p:cBhvr>
                                        <p:cTn id="70" dur="332" tmFilter="0, 0; 0.125,0.2665; 0.25,0.4; 0.375,0.465; 0.5,0.5;  0.625,0.535; 0.75,0.6; 0.875,0.7335; 1,1">
                                          <p:stCondLst>
                                            <p:cond delay="1324"/>
                                          </p:stCondLst>
                                        </p:cTn>
                                        <p:tgtEl>
                                          <p:spTgt spid="4">
                                            <p:txEl>
                                              <p:pRg st="8" end="8"/>
                                            </p:txEl>
                                          </p:spTgt>
                                        </p:tgtEl>
                                        <p:attrNameLst>
                                          <p:attrName>ppt_y</p:attrName>
                                        </p:attrNameLst>
                                      </p:cBhvr>
                                      <p:tavLst>
                                        <p:tav tm="0" fmla="#ppt_y-sin(pi*$)/27">
                                          <p:val>
                                            <p:fltVal val="0"/>
                                          </p:val>
                                        </p:tav>
                                        <p:tav tm="100000">
                                          <p:val>
                                            <p:fltVal val="1"/>
                                          </p:val>
                                        </p:tav>
                                      </p:tavLst>
                                    </p:anim>
                                    <p:anim calcmode="lin" valueType="num">
                                      <p:cBhvr>
                                        <p:cTn id="71" dur="164" tmFilter="0, 0; 0.125,0.2665; 0.25,0.4; 0.375,0.465; 0.5,0.5;  0.625,0.535; 0.75,0.6; 0.875,0.7335; 1,1">
                                          <p:stCondLst>
                                            <p:cond delay="1656"/>
                                          </p:stCondLst>
                                        </p:cTn>
                                        <p:tgtEl>
                                          <p:spTgt spid="4">
                                            <p:txEl>
                                              <p:pRg st="8" end="8"/>
                                            </p:txEl>
                                          </p:spTgt>
                                        </p:tgtEl>
                                        <p:attrNameLst>
                                          <p:attrName>ppt_y</p:attrName>
                                        </p:attrNameLst>
                                      </p:cBhvr>
                                      <p:tavLst>
                                        <p:tav tm="0" fmla="#ppt_y-sin(pi*$)/81">
                                          <p:val>
                                            <p:fltVal val="0"/>
                                          </p:val>
                                        </p:tav>
                                        <p:tav tm="100000">
                                          <p:val>
                                            <p:fltVal val="1"/>
                                          </p:val>
                                        </p:tav>
                                      </p:tavLst>
                                    </p:anim>
                                    <p:animScale>
                                      <p:cBhvr>
                                        <p:cTn id="72" dur="26">
                                          <p:stCondLst>
                                            <p:cond delay="650"/>
                                          </p:stCondLst>
                                        </p:cTn>
                                        <p:tgtEl>
                                          <p:spTgt spid="4">
                                            <p:txEl>
                                              <p:pRg st="8" end="8"/>
                                            </p:txEl>
                                          </p:spTgt>
                                        </p:tgtEl>
                                      </p:cBhvr>
                                      <p:to x="100000" y="60000"/>
                                    </p:animScale>
                                    <p:animScale>
                                      <p:cBhvr>
                                        <p:cTn id="73" dur="166" decel="50000">
                                          <p:stCondLst>
                                            <p:cond delay="676"/>
                                          </p:stCondLst>
                                        </p:cTn>
                                        <p:tgtEl>
                                          <p:spTgt spid="4">
                                            <p:txEl>
                                              <p:pRg st="8" end="8"/>
                                            </p:txEl>
                                          </p:spTgt>
                                        </p:tgtEl>
                                      </p:cBhvr>
                                      <p:to x="100000" y="100000"/>
                                    </p:animScale>
                                    <p:animScale>
                                      <p:cBhvr>
                                        <p:cTn id="74" dur="26">
                                          <p:stCondLst>
                                            <p:cond delay="1312"/>
                                          </p:stCondLst>
                                        </p:cTn>
                                        <p:tgtEl>
                                          <p:spTgt spid="4">
                                            <p:txEl>
                                              <p:pRg st="8" end="8"/>
                                            </p:txEl>
                                          </p:spTgt>
                                        </p:tgtEl>
                                      </p:cBhvr>
                                      <p:to x="100000" y="80000"/>
                                    </p:animScale>
                                    <p:animScale>
                                      <p:cBhvr>
                                        <p:cTn id="75" dur="166" decel="50000">
                                          <p:stCondLst>
                                            <p:cond delay="1338"/>
                                          </p:stCondLst>
                                        </p:cTn>
                                        <p:tgtEl>
                                          <p:spTgt spid="4">
                                            <p:txEl>
                                              <p:pRg st="8" end="8"/>
                                            </p:txEl>
                                          </p:spTgt>
                                        </p:tgtEl>
                                      </p:cBhvr>
                                      <p:to x="100000" y="100000"/>
                                    </p:animScale>
                                    <p:animScale>
                                      <p:cBhvr>
                                        <p:cTn id="76" dur="26">
                                          <p:stCondLst>
                                            <p:cond delay="1642"/>
                                          </p:stCondLst>
                                        </p:cTn>
                                        <p:tgtEl>
                                          <p:spTgt spid="4">
                                            <p:txEl>
                                              <p:pRg st="8" end="8"/>
                                            </p:txEl>
                                          </p:spTgt>
                                        </p:tgtEl>
                                      </p:cBhvr>
                                      <p:to x="100000" y="90000"/>
                                    </p:animScale>
                                    <p:animScale>
                                      <p:cBhvr>
                                        <p:cTn id="77" dur="166" decel="50000">
                                          <p:stCondLst>
                                            <p:cond delay="1668"/>
                                          </p:stCondLst>
                                        </p:cTn>
                                        <p:tgtEl>
                                          <p:spTgt spid="4">
                                            <p:txEl>
                                              <p:pRg st="8" end="8"/>
                                            </p:txEl>
                                          </p:spTgt>
                                        </p:tgtEl>
                                      </p:cBhvr>
                                      <p:to x="100000" y="100000"/>
                                    </p:animScale>
                                    <p:animScale>
                                      <p:cBhvr>
                                        <p:cTn id="78" dur="26">
                                          <p:stCondLst>
                                            <p:cond delay="1808"/>
                                          </p:stCondLst>
                                        </p:cTn>
                                        <p:tgtEl>
                                          <p:spTgt spid="4">
                                            <p:txEl>
                                              <p:pRg st="8" end="8"/>
                                            </p:txEl>
                                          </p:spTgt>
                                        </p:tgtEl>
                                      </p:cBhvr>
                                      <p:to x="100000" y="95000"/>
                                    </p:animScale>
                                    <p:animScale>
                                      <p:cBhvr>
                                        <p:cTn id="79" dur="166" decel="50000">
                                          <p:stCondLst>
                                            <p:cond delay="1834"/>
                                          </p:stCondLst>
                                        </p:cTn>
                                        <p:tgtEl>
                                          <p:spTgt spid="4">
                                            <p:txEl>
                                              <p:pRg st="8" end="8"/>
                                            </p:txEl>
                                          </p:spTgt>
                                        </p:tgtEl>
                                      </p:cBhvr>
                                      <p:to x="100000" y="100000"/>
                                    </p:animScale>
                                  </p:childTnLst>
                                </p:cTn>
                              </p:par>
                            </p:childTnLst>
                          </p:cTn>
                        </p:par>
                        <p:par>
                          <p:cTn id="80" fill="hold">
                            <p:stCondLst>
                              <p:cond delay="8000"/>
                            </p:stCondLst>
                            <p:childTnLst>
                              <p:par>
                                <p:cTn id="81" presetID="26" presetClass="entr" presetSubtype="0" fill="hold" nodeType="afterEffect">
                                  <p:stCondLst>
                                    <p:cond delay="0"/>
                                  </p:stCondLst>
                                  <p:childTnLst>
                                    <p:set>
                                      <p:cBhvr>
                                        <p:cTn id="82" dur="1" fill="hold">
                                          <p:stCondLst>
                                            <p:cond delay="0"/>
                                          </p:stCondLst>
                                        </p:cTn>
                                        <p:tgtEl>
                                          <p:spTgt spid="4">
                                            <p:txEl>
                                              <p:pRg st="9" end="9"/>
                                            </p:txEl>
                                          </p:spTgt>
                                        </p:tgtEl>
                                        <p:attrNameLst>
                                          <p:attrName>style.visibility</p:attrName>
                                        </p:attrNameLst>
                                      </p:cBhvr>
                                      <p:to>
                                        <p:strVal val="visible"/>
                                      </p:to>
                                    </p:set>
                                    <p:animEffect transition="in" filter="wipe(down)">
                                      <p:cBhvr>
                                        <p:cTn id="83" dur="580">
                                          <p:stCondLst>
                                            <p:cond delay="0"/>
                                          </p:stCondLst>
                                        </p:cTn>
                                        <p:tgtEl>
                                          <p:spTgt spid="4">
                                            <p:txEl>
                                              <p:pRg st="9" end="9"/>
                                            </p:txEl>
                                          </p:spTgt>
                                        </p:tgtEl>
                                      </p:cBhvr>
                                    </p:animEffect>
                                    <p:anim calcmode="lin" valueType="num">
                                      <p:cBhvr>
                                        <p:cTn id="84" dur="1822" tmFilter="0,0; 0.14,0.36; 0.43,0.73; 0.71,0.91; 1.0,1.0">
                                          <p:stCondLst>
                                            <p:cond delay="0"/>
                                          </p:stCondLst>
                                        </p:cTn>
                                        <p:tgtEl>
                                          <p:spTgt spid="4">
                                            <p:txEl>
                                              <p:pRg st="9" end="9"/>
                                            </p:txEl>
                                          </p:spTgt>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4">
                                            <p:txEl>
                                              <p:pRg st="9" end="9"/>
                                            </p:txEl>
                                          </p:spTgt>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4">
                                            <p:txEl>
                                              <p:pRg st="9" end="9"/>
                                            </p:txEl>
                                          </p:spTgt>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4">
                                            <p:txEl>
                                              <p:pRg st="9" end="9"/>
                                            </p:txEl>
                                          </p:spTgt>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4">
                                            <p:txEl>
                                              <p:pRg st="9" end="9"/>
                                            </p:txEl>
                                          </p:spTgt>
                                        </p:tgtEl>
                                        <p:attrNameLst>
                                          <p:attrName>ppt_y</p:attrName>
                                        </p:attrNameLst>
                                      </p:cBhvr>
                                      <p:tavLst>
                                        <p:tav tm="0" fmla="#ppt_y-sin(pi*$)/81">
                                          <p:val>
                                            <p:fltVal val="0"/>
                                          </p:val>
                                        </p:tav>
                                        <p:tav tm="100000">
                                          <p:val>
                                            <p:fltVal val="1"/>
                                          </p:val>
                                        </p:tav>
                                      </p:tavLst>
                                    </p:anim>
                                    <p:animScale>
                                      <p:cBhvr>
                                        <p:cTn id="89" dur="26">
                                          <p:stCondLst>
                                            <p:cond delay="650"/>
                                          </p:stCondLst>
                                        </p:cTn>
                                        <p:tgtEl>
                                          <p:spTgt spid="4">
                                            <p:txEl>
                                              <p:pRg st="9" end="9"/>
                                            </p:txEl>
                                          </p:spTgt>
                                        </p:tgtEl>
                                      </p:cBhvr>
                                      <p:to x="100000" y="60000"/>
                                    </p:animScale>
                                    <p:animScale>
                                      <p:cBhvr>
                                        <p:cTn id="90" dur="166" decel="50000">
                                          <p:stCondLst>
                                            <p:cond delay="676"/>
                                          </p:stCondLst>
                                        </p:cTn>
                                        <p:tgtEl>
                                          <p:spTgt spid="4">
                                            <p:txEl>
                                              <p:pRg st="9" end="9"/>
                                            </p:txEl>
                                          </p:spTgt>
                                        </p:tgtEl>
                                      </p:cBhvr>
                                      <p:to x="100000" y="100000"/>
                                    </p:animScale>
                                    <p:animScale>
                                      <p:cBhvr>
                                        <p:cTn id="91" dur="26">
                                          <p:stCondLst>
                                            <p:cond delay="1312"/>
                                          </p:stCondLst>
                                        </p:cTn>
                                        <p:tgtEl>
                                          <p:spTgt spid="4">
                                            <p:txEl>
                                              <p:pRg st="9" end="9"/>
                                            </p:txEl>
                                          </p:spTgt>
                                        </p:tgtEl>
                                      </p:cBhvr>
                                      <p:to x="100000" y="80000"/>
                                    </p:animScale>
                                    <p:animScale>
                                      <p:cBhvr>
                                        <p:cTn id="92" dur="166" decel="50000">
                                          <p:stCondLst>
                                            <p:cond delay="1338"/>
                                          </p:stCondLst>
                                        </p:cTn>
                                        <p:tgtEl>
                                          <p:spTgt spid="4">
                                            <p:txEl>
                                              <p:pRg st="9" end="9"/>
                                            </p:txEl>
                                          </p:spTgt>
                                        </p:tgtEl>
                                      </p:cBhvr>
                                      <p:to x="100000" y="100000"/>
                                    </p:animScale>
                                    <p:animScale>
                                      <p:cBhvr>
                                        <p:cTn id="93" dur="26">
                                          <p:stCondLst>
                                            <p:cond delay="1642"/>
                                          </p:stCondLst>
                                        </p:cTn>
                                        <p:tgtEl>
                                          <p:spTgt spid="4">
                                            <p:txEl>
                                              <p:pRg st="9" end="9"/>
                                            </p:txEl>
                                          </p:spTgt>
                                        </p:tgtEl>
                                      </p:cBhvr>
                                      <p:to x="100000" y="90000"/>
                                    </p:animScale>
                                    <p:animScale>
                                      <p:cBhvr>
                                        <p:cTn id="94" dur="166" decel="50000">
                                          <p:stCondLst>
                                            <p:cond delay="1668"/>
                                          </p:stCondLst>
                                        </p:cTn>
                                        <p:tgtEl>
                                          <p:spTgt spid="4">
                                            <p:txEl>
                                              <p:pRg st="9" end="9"/>
                                            </p:txEl>
                                          </p:spTgt>
                                        </p:tgtEl>
                                      </p:cBhvr>
                                      <p:to x="100000" y="100000"/>
                                    </p:animScale>
                                    <p:animScale>
                                      <p:cBhvr>
                                        <p:cTn id="95" dur="26">
                                          <p:stCondLst>
                                            <p:cond delay="1808"/>
                                          </p:stCondLst>
                                        </p:cTn>
                                        <p:tgtEl>
                                          <p:spTgt spid="4">
                                            <p:txEl>
                                              <p:pRg st="9" end="9"/>
                                            </p:txEl>
                                          </p:spTgt>
                                        </p:tgtEl>
                                      </p:cBhvr>
                                      <p:to x="100000" y="95000"/>
                                    </p:animScale>
                                    <p:animScale>
                                      <p:cBhvr>
                                        <p:cTn id="96" dur="166" decel="50000">
                                          <p:stCondLst>
                                            <p:cond delay="1834"/>
                                          </p:stCondLst>
                                        </p:cTn>
                                        <p:tgtEl>
                                          <p:spTgt spid="4">
                                            <p:txEl>
                                              <p:pRg st="9" end="9"/>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Percentages</a:t>
            </a:r>
            <a:endParaRPr lang="en-US" dirty="0"/>
          </a:p>
        </p:txBody>
      </p:sp>
      <p:sp>
        <p:nvSpPr>
          <p:cNvPr id="3" name="Content Placeholder 2"/>
          <p:cNvSpPr>
            <a:spLocks noGrp="1"/>
          </p:cNvSpPr>
          <p:nvPr>
            <p:ph sz="quarter" idx="1"/>
          </p:nvPr>
        </p:nvSpPr>
        <p:spPr>
          <a:xfrm>
            <a:off x="457200" y="1219200"/>
            <a:ext cx="8229600" cy="5029200"/>
          </a:xfrm>
        </p:spPr>
        <p:txBody>
          <a:bodyPr/>
          <a:lstStyle/>
          <a:p>
            <a:r>
              <a:rPr lang="en-US" i="1" dirty="0"/>
              <a:t>Any analysis in Tableau can be expressed in terms of percentages. </a:t>
            </a:r>
          </a:p>
          <a:p>
            <a:r>
              <a:rPr lang="en-US" b="1" i="1" dirty="0"/>
              <a:t>For example</a:t>
            </a:r>
            <a:r>
              <a:rPr lang="en-US" i="1" dirty="0"/>
              <a:t>, rather than viewing sales for every product, you might want to view each product’s sales as a percentage of the total sales for all products.</a:t>
            </a:r>
          </a:p>
          <a:p>
            <a:r>
              <a:rPr lang="en-US" i="1" dirty="0"/>
              <a:t>We can calculate percentages by selecting the Analysis &gt; Percentages Of menu item. </a:t>
            </a:r>
          </a:p>
          <a:p>
            <a:r>
              <a:rPr lang="en-US" i="1" dirty="0"/>
              <a:t>When you do this, all measures on the worksheet are displayed as a percentage based on all the table data.</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104</a:t>
            </a:fld>
            <a:endParaRPr lang="en-US"/>
          </a:p>
        </p:txBody>
      </p:sp>
    </p:spTree>
    <p:extLst>
      <p:ext uri="{BB962C8B-B14F-4D97-AF65-F5344CB8AC3E}">
        <p14:creationId xmlns:p14="http://schemas.microsoft.com/office/powerpoint/2010/main" val="196000538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029200"/>
          </a:xfrm>
        </p:spPr>
        <p:txBody>
          <a:bodyPr>
            <a:normAutofit fontScale="92500"/>
          </a:bodyPr>
          <a:lstStyle/>
          <a:p>
            <a:r>
              <a:rPr lang="en-US" i="1" dirty="0"/>
              <a:t>There are two factors that contribute to the percentage calculation: </a:t>
            </a:r>
          </a:p>
          <a:p>
            <a:pPr lvl="2"/>
            <a:r>
              <a:rPr lang="en-US" i="1" dirty="0"/>
              <a:t>The aggregation – Percentages are calculated on the basis of the current aggregation for each measure.</a:t>
            </a:r>
          </a:p>
          <a:p>
            <a:pPr lvl="2"/>
            <a:r>
              <a:rPr lang="en-US" sz="2200" i="1" dirty="0"/>
              <a:t>The data to which you compare all percentage calculations – Percentages are a ratio of numbers. </a:t>
            </a:r>
          </a:p>
          <a:p>
            <a:pPr lvl="2"/>
            <a:r>
              <a:rPr lang="en-US" sz="2200" i="1" dirty="0"/>
              <a:t>The numerator is the value of a given mark. </a:t>
            </a:r>
          </a:p>
          <a:p>
            <a:pPr lvl="2"/>
            <a:r>
              <a:rPr lang="en-US" sz="2200" i="1" dirty="0"/>
              <a:t>The denominator depends on the type of percentage you want, and is the number to which you compare all your calculations</a:t>
            </a:r>
            <a:endParaRPr lang="en-US" i="1" dirty="0"/>
          </a:p>
          <a:p>
            <a:r>
              <a:rPr lang="en-US" i="1" dirty="0"/>
              <a:t>The figure below is an example of a text table with percentages. </a:t>
            </a:r>
          </a:p>
          <a:p>
            <a:r>
              <a:rPr lang="en-US" i="1" dirty="0"/>
              <a:t>The percentages are calculated with the Sales measure aggregated as a summation, and are based on the entire table.</a:t>
            </a:r>
          </a:p>
          <a:p>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0400" y="2543175"/>
            <a:ext cx="5819775" cy="4314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105</a:t>
            </a:fld>
            <a:endParaRPr lang="en-US"/>
          </a:p>
        </p:txBody>
      </p:sp>
    </p:spTree>
    <p:extLst>
      <p:ext uri="{BB962C8B-B14F-4D97-AF65-F5344CB8AC3E}">
        <p14:creationId xmlns:p14="http://schemas.microsoft.com/office/powerpoint/2010/main" val="1493519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530"/>
                                        </p:tgtEl>
                                        <p:attrNameLst>
                                          <p:attrName>style.visibility</p:attrName>
                                        </p:attrNameLst>
                                      </p:cBhvr>
                                      <p:to>
                                        <p:strVal val="visible"/>
                                      </p:to>
                                    </p:set>
                                    <p:animEffect transition="in" filter="wheel(1)">
                                      <p:cBhvr>
                                        <p:cTn id="7" dur="2000"/>
                                        <p:tgtEl>
                                          <p:spTgt spid="22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Percentages and Aggregations</a:t>
            </a:r>
            <a:endParaRPr lang="en-US" dirty="0"/>
          </a:p>
        </p:txBody>
      </p:sp>
      <p:sp>
        <p:nvSpPr>
          <p:cNvPr id="3" name="Content Placeholder 2"/>
          <p:cNvSpPr>
            <a:spLocks noGrp="1"/>
          </p:cNvSpPr>
          <p:nvPr>
            <p:ph sz="quarter" idx="1"/>
          </p:nvPr>
        </p:nvSpPr>
        <p:spPr>
          <a:xfrm>
            <a:off x="457200" y="1219200"/>
            <a:ext cx="8229600" cy="5029200"/>
          </a:xfrm>
        </p:spPr>
        <p:txBody>
          <a:bodyPr/>
          <a:lstStyle/>
          <a:p>
            <a:r>
              <a:rPr lang="en-US" i="1" dirty="0"/>
              <a:t>Percentages are computed on the basis of the aggregation for each measure. </a:t>
            </a:r>
          </a:p>
          <a:p>
            <a:r>
              <a:rPr lang="en-US" i="1" dirty="0"/>
              <a:t>Standard aggregations include summation, average, and so on.</a:t>
            </a:r>
          </a:p>
          <a:p>
            <a:r>
              <a:rPr lang="en-US" b="1" i="1" dirty="0"/>
              <a:t>For example</a:t>
            </a:r>
            <a:r>
              <a:rPr lang="en-US" i="1" dirty="0"/>
              <a:t>, if the aggregation applied to the Sales field is a summation, then the default percentage calculation (percent of table) means that each number displayed is the SUM(Sales) for that mark divided by the SUM(Sales) for the entire table.</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106</a:t>
            </a:fld>
            <a:endParaRPr lang="en-US"/>
          </a:p>
        </p:txBody>
      </p:sp>
    </p:spTree>
    <p:extLst>
      <p:ext uri="{BB962C8B-B14F-4D97-AF65-F5344CB8AC3E}">
        <p14:creationId xmlns:p14="http://schemas.microsoft.com/office/powerpoint/2010/main" val="415762092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t>
            </a:r>
          </a:p>
        </p:txBody>
      </p:sp>
      <p:sp>
        <p:nvSpPr>
          <p:cNvPr id="3" name="Content Placeholder 2"/>
          <p:cNvSpPr>
            <a:spLocks noGrp="1"/>
          </p:cNvSpPr>
          <p:nvPr>
            <p:ph sz="quarter" idx="1"/>
          </p:nvPr>
        </p:nvSpPr>
        <p:spPr/>
        <p:txBody>
          <a:bodyPr/>
          <a:lstStyle/>
          <a:p>
            <a:r>
              <a:rPr lang="en-US" i="1" dirty="0"/>
              <a:t>The view shown below is a nested bar chart created using two dimensions and a measure that is aggregated as a maximum.</a:t>
            </a:r>
          </a:p>
          <a:p>
            <a:r>
              <a:rPr lang="en-US" i="1" dirty="0"/>
              <a:t>Additionally, the data are color-encoded by a dimension and the default percentage calculation has been applied.</a:t>
            </a:r>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3473" y="3048000"/>
            <a:ext cx="59436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107</a:t>
            </a:fld>
            <a:endParaRPr lang="en-US"/>
          </a:p>
        </p:txBody>
      </p:sp>
    </p:spTree>
    <p:extLst>
      <p:ext uri="{BB962C8B-B14F-4D97-AF65-F5344CB8AC3E}">
        <p14:creationId xmlns:p14="http://schemas.microsoft.com/office/powerpoint/2010/main" val="963091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heel(1)">
                                      <p:cBhvr>
                                        <p:cTn id="7" dur="2000"/>
                                        <p:tgtEl>
                                          <p:spTgt spid="235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Parameters</a:t>
            </a:r>
            <a:endParaRPr lang="en-US" dirty="0"/>
          </a:p>
        </p:txBody>
      </p:sp>
      <p:sp>
        <p:nvSpPr>
          <p:cNvPr id="3" name="Content Placeholder 2"/>
          <p:cNvSpPr>
            <a:spLocks noGrp="1"/>
          </p:cNvSpPr>
          <p:nvPr>
            <p:ph sz="quarter" idx="1"/>
          </p:nvPr>
        </p:nvSpPr>
        <p:spPr>
          <a:xfrm>
            <a:off x="457200" y="1219200"/>
            <a:ext cx="8229600" cy="5029200"/>
          </a:xfrm>
        </p:spPr>
        <p:txBody>
          <a:bodyPr>
            <a:normAutofit fontScale="92500"/>
          </a:bodyPr>
          <a:lstStyle/>
          <a:p>
            <a:r>
              <a:rPr lang="en-US" i="1" dirty="0"/>
              <a:t>Parameters are dynamic values that can replace constant values in calculations, filters, and reference lines. </a:t>
            </a:r>
          </a:p>
          <a:p>
            <a:r>
              <a:rPr lang="en-US" b="1" i="1" dirty="0"/>
              <a:t>For example</a:t>
            </a:r>
            <a:r>
              <a:rPr lang="en-US" i="1" dirty="0"/>
              <a:t>, you may create a calculated field that returns true if Sales is greater than $500,000 and otherwise return false. </a:t>
            </a:r>
          </a:p>
          <a:p>
            <a:r>
              <a:rPr lang="en-US" i="1" dirty="0"/>
              <a:t>You can replace the constant value of “500000” in the formula with a parameter. </a:t>
            </a:r>
          </a:p>
          <a:p>
            <a:r>
              <a:rPr lang="en-US" i="1" dirty="0"/>
              <a:t>Then using the parameter control you can dynamically change the threshold in your calculation. Alternatively, you may have a filter to show the top 10 products by profit. </a:t>
            </a:r>
          </a:p>
          <a:p>
            <a:r>
              <a:rPr lang="en-US" i="1" dirty="0"/>
              <a:t>You can replace the fixed value “10” in the filter to by a dynamic parameter so you can quickly look at the top 15, 20, and 30 products.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108</a:t>
            </a:fld>
            <a:endParaRPr lang="en-US"/>
          </a:p>
        </p:txBody>
      </p:sp>
    </p:spTree>
    <p:extLst>
      <p:ext uri="{BB962C8B-B14F-4D97-AF65-F5344CB8AC3E}">
        <p14:creationId xmlns:p14="http://schemas.microsoft.com/office/powerpoint/2010/main" val="109261532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Parameters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We can create a new parameter based on a selected field, or we can create a new parameter from the Calculated Field dialog box.</a:t>
            </a:r>
          </a:p>
          <a:p>
            <a:pPr lvl="1"/>
            <a:r>
              <a:rPr lang="en-US" i="1" dirty="0"/>
              <a:t>1. Do one of the following:</a:t>
            </a:r>
          </a:p>
          <a:p>
            <a:pPr lvl="2"/>
            <a:r>
              <a:rPr lang="en-US" i="1" dirty="0"/>
              <a:t>In the Calculated field dialog box, click the Create link at the top of the list of parameters.</a:t>
            </a:r>
          </a:p>
          <a:p>
            <a:pPr lvl="2"/>
            <a:r>
              <a:rPr lang="en-US" i="1" dirty="0"/>
              <a:t>In the Data window, right-click a field to base the parameter on and select Create Parameter.</a:t>
            </a:r>
          </a:p>
          <a:p>
            <a:pPr lvl="2"/>
            <a:r>
              <a:rPr lang="en-US" i="1" dirty="0"/>
              <a:t>Open the Data window menu using the drop-down arrow in the upper right corner and select Create Parameter.</a:t>
            </a:r>
          </a:p>
          <a:p>
            <a:pPr lvl="2"/>
            <a:r>
              <a:rPr lang="en-US" i="1" dirty="0"/>
              <a:t>On the Top tab of the Filter dialog box, select Create New Parameter in the Top drop-down list (by field or by formula).</a:t>
            </a:r>
          </a:p>
          <a:p>
            <a:pPr lvl="2"/>
            <a:endParaRPr lang="en-US" i="1" dirty="0"/>
          </a:p>
          <a:p>
            <a:pPr lvl="2"/>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3276600"/>
            <a:ext cx="45624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8850" y="3886200"/>
            <a:ext cx="2647950" cy="29371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3250" y="4384964"/>
            <a:ext cx="219075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2050" y="4194464"/>
            <a:ext cx="4171950" cy="2628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109</a:t>
            </a:fld>
            <a:endParaRPr lang="en-US"/>
          </a:p>
        </p:txBody>
      </p:sp>
    </p:spTree>
    <p:extLst>
      <p:ext uri="{BB962C8B-B14F-4D97-AF65-F5344CB8AC3E}">
        <p14:creationId xmlns:p14="http://schemas.microsoft.com/office/powerpoint/2010/main" val="1528517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heel(1)">
                                      <p:cBhvr>
                                        <p:cTn id="7" dur="20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4578"/>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4579"/>
                                        </p:tgtEl>
                                        <p:attrNameLst>
                                          <p:attrName>style.visibility</p:attrName>
                                        </p:attrNameLst>
                                      </p:cBhvr>
                                      <p:to>
                                        <p:strVal val="visible"/>
                                      </p:to>
                                    </p:set>
                                    <p:animEffect transition="in" filter="wheel(1)">
                                      <p:cBhvr>
                                        <p:cTn id="20" dur="2000"/>
                                        <p:tgtEl>
                                          <p:spTgt spid="2457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4579"/>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4580"/>
                                        </p:tgtEl>
                                        <p:attrNameLst>
                                          <p:attrName>style.visibility</p:attrName>
                                        </p:attrNameLst>
                                      </p:cBhvr>
                                      <p:to>
                                        <p:strVal val="visible"/>
                                      </p:to>
                                    </p:set>
                                    <p:animEffect transition="in" filter="wheel(1)">
                                      <p:cBhvr>
                                        <p:cTn id="33" dur="2000"/>
                                        <p:tgtEl>
                                          <p:spTgt spid="2458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4580"/>
                                        </p:tgtEl>
                                        <p:attrNameLst>
                                          <p:attrName>style.visibility</p:attrName>
                                        </p:attrNameLst>
                                      </p:cBhvr>
                                      <p:to>
                                        <p:strVal val="hidden"/>
                                      </p:to>
                                    </p:set>
                                  </p:childTnLst>
                                </p:cTn>
                              </p:par>
                            </p:childTnLst>
                          </p:cTn>
                        </p:par>
                        <p:par>
                          <p:cTn id="38" fill="hold">
                            <p:stCondLst>
                              <p:cond delay="0"/>
                            </p:stCondLst>
                            <p:childTnLst>
                              <p:par>
                                <p:cTn id="39" presetID="14" presetClass="entr" presetSubtype="1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1" dur="500"/>
                                        <p:tgtEl>
                                          <p:spTgt spid="3">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1" presetClass="entr" presetSubtype="1" fill="hold" nodeType="clickEffect">
                                  <p:stCondLst>
                                    <p:cond delay="0"/>
                                  </p:stCondLst>
                                  <p:childTnLst>
                                    <p:set>
                                      <p:cBhvr>
                                        <p:cTn id="45" dur="1" fill="hold">
                                          <p:stCondLst>
                                            <p:cond delay="0"/>
                                          </p:stCondLst>
                                        </p:cTn>
                                        <p:tgtEl>
                                          <p:spTgt spid="24581"/>
                                        </p:tgtEl>
                                        <p:attrNameLst>
                                          <p:attrName>style.visibility</p:attrName>
                                        </p:attrNameLst>
                                      </p:cBhvr>
                                      <p:to>
                                        <p:strVal val="visible"/>
                                      </p:to>
                                    </p:set>
                                    <p:animEffect transition="in" filter="wheel(1)">
                                      <p:cBhvr>
                                        <p:cTn id="46" dur="2000"/>
                                        <p:tgtEl>
                                          <p:spTgt spid="245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lvl="0"/>
            <a:r>
              <a:rPr lang="en-IN" b="1" dirty="0">
                <a:solidFill>
                  <a:schemeClr val="tx1"/>
                </a:solidFill>
                <a:latin typeface="Gill Sans MT" pitchFamily="34" charset="0"/>
              </a:rPr>
              <a:t>The Tableau Workspace</a:t>
            </a:r>
            <a:endParaRPr lang="en-US" dirty="0"/>
          </a:p>
        </p:txBody>
      </p:sp>
      <p:pic>
        <p:nvPicPr>
          <p:cNvPr id="4" name="Picture 2" descr="C:\Program Files (x86)\Tableau\Tableau 7.0\help\en_US\docs\Img\Desktop\environ_view1.png"/>
          <p:cNvPicPr>
            <a:picLocks noChangeAspect="1" noChangeArrowheads="1"/>
          </p:cNvPicPr>
          <p:nvPr/>
        </p:nvPicPr>
        <p:blipFill>
          <a:blip r:embed="rId2" cstate="print"/>
          <a:srcRect/>
          <a:stretch>
            <a:fillRect/>
          </a:stretch>
        </p:blipFill>
        <p:spPr bwMode="auto">
          <a:xfrm>
            <a:off x="152400" y="1295400"/>
            <a:ext cx="8884096" cy="4953000"/>
          </a:xfrm>
          <a:prstGeom prst="rect">
            <a:avLst/>
          </a:prstGeom>
          <a:noFill/>
        </p:spPr>
      </p:pic>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212929977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2"/>
            <a:r>
              <a:rPr lang="en-US" i="1" dirty="0"/>
              <a:t>2. In the Create Parameter dialog box, give the field a Name and optionally write a Comment to describe the parameter.</a:t>
            </a:r>
          </a:p>
          <a:p>
            <a:pPr lvl="2"/>
            <a:r>
              <a:rPr lang="en-US" i="1" dirty="0"/>
              <a:t>3. Specify the data type for the values it will accept. Parameters can be a float (non integer number), integer, string (text), </a:t>
            </a:r>
            <a:r>
              <a:rPr lang="en-US" i="1" dirty="0" err="1"/>
              <a:t>boolean</a:t>
            </a:r>
            <a:r>
              <a:rPr lang="en-US" i="1" dirty="0"/>
              <a:t> (true/false), date, or date &amp; time.</a:t>
            </a:r>
          </a:p>
          <a:p>
            <a:pPr lvl="2"/>
            <a:r>
              <a:rPr lang="en-US" i="1" dirty="0"/>
              <a:t>4. Specify a current value. This is the default value for the parameter.</a:t>
            </a:r>
          </a:p>
          <a:p>
            <a:pPr lvl="2"/>
            <a:r>
              <a:rPr lang="en-US" i="1" dirty="0"/>
              <a:t>5. Specify the display format to use in the parameter control.</a:t>
            </a:r>
          </a:p>
          <a:p>
            <a:pPr lvl="2"/>
            <a:r>
              <a:rPr lang="en-US" i="1" dirty="0"/>
              <a:t>6. Specify how the parameter will accept values. You can select from the following options:</a:t>
            </a:r>
          </a:p>
          <a:p>
            <a:pPr lvl="4"/>
            <a:r>
              <a:rPr lang="en-US" i="1" dirty="0"/>
              <a:t>All - the parameter control is a simple type in field.</a:t>
            </a:r>
          </a:p>
          <a:p>
            <a:pPr lvl="4"/>
            <a:r>
              <a:rPr lang="en-US" i="1" dirty="0"/>
              <a:t>List - the parameter control provides a list of possible values for you to select from.</a:t>
            </a:r>
          </a:p>
          <a:p>
            <a:pPr lvl="4"/>
            <a:r>
              <a:rPr lang="en-US" i="1" dirty="0"/>
              <a:t>Range - the parameter control lets you select values within a specified range.</a:t>
            </a:r>
          </a:p>
          <a:p>
            <a:pPr lvl="2"/>
            <a:endParaRPr lang="en-US" i="1" dirty="0"/>
          </a:p>
          <a:p>
            <a:pPr lvl="2"/>
            <a:endParaRPr lang="en-US" i="1" dirty="0"/>
          </a:p>
          <a:p>
            <a:pPr lvl="2"/>
            <a:endParaRPr lang="en-US" i="1" dirty="0"/>
          </a:p>
          <a:p>
            <a:pPr lvl="2"/>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1341" y="1981200"/>
            <a:ext cx="53149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2682" y="2592532"/>
            <a:ext cx="2705100" cy="1114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0078" y="3303443"/>
            <a:ext cx="2657475" cy="36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02182" y="3665393"/>
            <a:ext cx="5248275" cy="2505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6"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2400" y="4495800"/>
            <a:ext cx="5200650" cy="2314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110</a:t>
            </a:fld>
            <a:endParaRPr lang="en-US"/>
          </a:p>
        </p:txBody>
      </p:sp>
    </p:spTree>
    <p:extLst>
      <p:ext uri="{BB962C8B-B14F-4D97-AF65-F5344CB8AC3E}">
        <p14:creationId xmlns:p14="http://schemas.microsoft.com/office/powerpoint/2010/main" val="2462998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heel(1)">
                                      <p:cBhvr>
                                        <p:cTn id="7" dur="2000"/>
                                        <p:tgtEl>
                                          <p:spTgt spid="2560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5602"/>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5603"/>
                                        </p:tgtEl>
                                        <p:attrNameLst>
                                          <p:attrName>style.visibility</p:attrName>
                                        </p:attrNameLst>
                                      </p:cBhvr>
                                      <p:to>
                                        <p:strVal val="visible"/>
                                      </p:to>
                                    </p:set>
                                    <p:animEffect transition="in" filter="wheel(1)">
                                      <p:cBhvr>
                                        <p:cTn id="20" dur="2000"/>
                                        <p:tgtEl>
                                          <p:spTgt spid="2560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5603"/>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25604"/>
                                        </p:tgtEl>
                                        <p:attrNameLst>
                                          <p:attrName>style.visibility</p:attrName>
                                        </p:attrNameLst>
                                      </p:cBhvr>
                                      <p:to>
                                        <p:strVal val="visible"/>
                                      </p:to>
                                    </p:set>
                                    <p:animEffect transition="in" filter="wheel(1)">
                                      <p:cBhvr>
                                        <p:cTn id="33" dur="2000"/>
                                        <p:tgtEl>
                                          <p:spTgt spid="25604"/>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xit" presetSubtype="4" fill="hold" nodeType="clickEffect">
                                  <p:stCondLst>
                                    <p:cond delay="0"/>
                                  </p:stCondLst>
                                  <p:childTnLst>
                                    <p:anim calcmode="lin" valueType="num">
                                      <p:cBhvr additive="base">
                                        <p:cTn id="37" dur="500"/>
                                        <p:tgtEl>
                                          <p:spTgt spid="25604"/>
                                        </p:tgtEl>
                                        <p:attrNameLst>
                                          <p:attrName>ppt_x</p:attrName>
                                        </p:attrNameLst>
                                      </p:cBhvr>
                                      <p:tavLst>
                                        <p:tav tm="0">
                                          <p:val>
                                            <p:strVal val="ppt_x"/>
                                          </p:val>
                                        </p:tav>
                                        <p:tav tm="100000">
                                          <p:val>
                                            <p:strVal val="ppt_x"/>
                                          </p:val>
                                        </p:tav>
                                      </p:tavLst>
                                    </p:anim>
                                    <p:anim calcmode="lin" valueType="num">
                                      <p:cBhvr additive="base">
                                        <p:cTn id="38" dur="500"/>
                                        <p:tgtEl>
                                          <p:spTgt spid="25604"/>
                                        </p:tgtEl>
                                        <p:attrNameLst>
                                          <p:attrName>ppt_y</p:attrName>
                                        </p:attrNameLst>
                                      </p:cBhvr>
                                      <p:tavLst>
                                        <p:tav tm="0">
                                          <p:val>
                                            <p:strVal val="ppt_y"/>
                                          </p:val>
                                        </p:tav>
                                        <p:tav tm="100000">
                                          <p:val>
                                            <p:strVal val="1+ppt_h/2"/>
                                          </p:val>
                                        </p:tav>
                                      </p:tavLst>
                                    </p:anim>
                                    <p:set>
                                      <p:cBhvr>
                                        <p:cTn id="39" dur="1" fill="hold">
                                          <p:stCondLst>
                                            <p:cond delay="499"/>
                                          </p:stCondLst>
                                        </p:cTn>
                                        <p:tgtEl>
                                          <p:spTgt spid="25604"/>
                                        </p:tgtEl>
                                        <p:attrNameLst>
                                          <p:attrName>style.visibility</p:attrName>
                                        </p:attrNameLst>
                                      </p:cBhvr>
                                      <p:to>
                                        <p:strVal val="hidden"/>
                                      </p:to>
                                    </p:set>
                                  </p:childTnLst>
                                </p:cTn>
                              </p:par>
                            </p:childTnLst>
                          </p:cTn>
                        </p:par>
                        <p:par>
                          <p:cTn id="40" fill="hold">
                            <p:stCondLst>
                              <p:cond delay="500"/>
                            </p:stCondLst>
                            <p:childTnLst>
                              <p:par>
                                <p:cTn id="41" presetID="14" presetClass="entr" presetSubtype="10" fill="hold" nodeType="after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43" dur="500"/>
                                        <p:tgtEl>
                                          <p:spTgt spid="3">
                                            <p:txEl>
                                              <p:pRg st="3" end="3"/>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1" presetClass="entr" presetSubtype="1" fill="hold" nodeType="clickEffect">
                                  <p:stCondLst>
                                    <p:cond delay="0"/>
                                  </p:stCondLst>
                                  <p:childTnLst>
                                    <p:set>
                                      <p:cBhvr>
                                        <p:cTn id="47" dur="1" fill="hold">
                                          <p:stCondLst>
                                            <p:cond delay="0"/>
                                          </p:stCondLst>
                                        </p:cTn>
                                        <p:tgtEl>
                                          <p:spTgt spid="25605"/>
                                        </p:tgtEl>
                                        <p:attrNameLst>
                                          <p:attrName>style.visibility</p:attrName>
                                        </p:attrNameLst>
                                      </p:cBhvr>
                                      <p:to>
                                        <p:strVal val="visible"/>
                                      </p:to>
                                    </p:set>
                                    <p:animEffect transition="in" filter="wheel(1)">
                                      <p:cBhvr>
                                        <p:cTn id="48" dur="2000"/>
                                        <p:tgtEl>
                                          <p:spTgt spid="2560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5605"/>
                                        </p:tgtEl>
                                        <p:attrNameLst>
                                          <p:attrName>ppt_x</p:attrName>
                                        </p:attrNameLst>
                                      </p:cBhvr>
                                      <p:tavLst>
                                        <p:tav tm="0">
                                          <p:val>
                                            <p:strVal val="ppt_x"/>
                                          </p:val>
                                        </p:tav>
                                        <p:tav tm="100000">
                                          <p:val>
                                            <p:strVal val="ppt_x"/>
                                          </p:val>
                                        </p:tav>
                                      </p:tavLst>
                                    </p:anim>
                                    <p:anim calcmode="lin" valueType="num">
                                      <p:cBhvr additive="base">
                                        <p:cTn id="53" dur="500"/>
                                        <p:tgtEl>
                                          <p:spTgt spid="25605"/>
                                        </p:tgtEl>
                                        <p:attrNameLst>
                                          <p:attrName>ppt_y</p:attrName>
                                        </p:attrNameLst>
                                      </p:cBhvr>
                                      <p:tavLst>
                                        <p:tav tm="0">
                                          <p:val>
                                            <p:strVal val="ppt_y"/>
                                          </p:val>
                                        </p:tav>
                                        <p:tav tm="100000">
                                          <p:val>
                                            <p:strVal val="1+ppt_h/2"/>
                                          </p:val>
                                        </p:tav>
                                      </p:tavLst>
                                    </p:anim>
                                    <p:set>
                                      <p:cBhvr>
                                        <p:cTn id="54" dur="1" fill="hold">
                                          <p:stCondLst>
                                            <p:cond delay="499"/>
                                          </p:stCondLst>
                                        </p:cTn>
                                        <p:tgtEl>
                                          <p:spTgt spid="25605"/>
                                        </p:tgtEl>
                                        <p:attrNameLst>
                                          <p:attrName>style.visibility</p:attrName>
                                        </p:attrNameLst>
                                      </p:cBhvr>
                                      <p:to>
                                        <p:strVal val="hidden"/>
                                      </p:to>
                                    </p:set>
                                  </p:childTnLst>
                                </p:cTn>
                              </p:par>
                            </p:childTnLst>
                          </p:cTn>
                        </p:par>
                        <p:par>
                          <p:cTn id="55" fill="hold">
                            <p:stCondLst>
                              <p:cond delay="500"/>
                            </p:stCondLst>
                            <p:childTnLst>
                              <p:par>
                                <p:cTn id="56" presetID="14" presetClass="entr" presetSubtype="10" fill="hold" nodeType="afterEffect">
                                  <p:stCondLst>
                                    <p:cond delay="0"/>
                                  </p:stCondLst>
                                  <p:childTnLst>
                                    <p:set>
                                      <p:cBhvr>
                                        <p:cTn id="57" dur="1" fill="hold">
                                          <p:stCondLst>
                                            <p:cond delay="0"/>
                                          </p:stCondLst>
                                        </p:cTn>
                                        <p:tgtEl>
                                          <p:spTgt spid="3">
                                            <p:txEl>
                                              <p:pRg st="4" end="4"/>
                                            </p:txEl>
                                          </p:spTgt>
                                        </p:tgtEl>
                                        <p:attrNameLst>
                                          <p:attrName>style.visibility</p:attrName>
                                        </p:attrNameLst>
                                      </p:cBhvr>
                                      <p:to>
                                        <p:strVal val="visible"/>
                                      </p:to>
                                    </p:set>
                                    <p:animEffect transition="in" filter="randombar(horizontal)">
                                      <p:cBhvr>
                                        <p:cTn id="58" dur="500"/>
                                        <p:tgtEl>
                                          <p:spTgt spid="3">
                                            <p:txEl>
                                              <p:pRg st="4" end="4"/>
                                            </p:txEl>
                                          </p:spTgt>
                                        </p:tgtEl>
                                      </p:cBhvr>
                                    </p:animEffect>
                                  </p:childTnLst>
                                </p:cTn>
                              </p:par>
                            </p:childTnLst>
                          </p:cTn>
                        </p:par>
                        <p:par>
                          <p:cTn id="59" fill="hold">
                            <p:stCondLst>
                              <p:cond delay="1000"/>
                            </p:stCondLst>
                            <p:childTnLst>
                              <p:par>
                                <p:cTn id="60" presetID="14" presetClass="entr" presetSubtype="10" fill="hold" nodeType="afterEffect">
                                  <p:stCondLst>
                                    <p:cond delay="0"/>
                                  </p:stCondLst>
                                  <p:childTnLst>
                                    <p:set>
                                      <p:cBhvr>
                                        <p:cTn id="61" dur="1" fill="hold">
                                          <p:stCondLst>
                                            <p:cond delay="0"/>
                                          </p:stCondLst>
                                        </p:cTn>
                                        <p:tgtEl>
                                          <p:spTgt spid="3">
                                            <p:txEl>
                                              <p:pRg st="5" end="5"/>
                                            </p:txEl>
                                          </p:spTgt>
                                        </p:tgtEl>
                                        <p:attrNameLst>
                                          <p:attrName>style.visibility</p:attrName>
                                        </p:attrNameLst>
                                      </p:cBhvr>
                                      <p:to>
                                        <p:strVal val="visible"/>
                                      </p:to>
                                    </p:set>
                                    <p:animEffect transition="in" filter="randombar(horizontal)">
                                      <p:cBhvr>
                                        <p:cTn id="62" dur="500"/>
                                        <p:tgtEl>
                                          <p:spTgt spid="3">
                                            <p:txEl>
                                              <p:pRg st="5" end="5"/>
                                            </p:txEl>
                                          </p:spTgt>
                                        </p:tgtEl>
                                      </p:cBhvr>
                                    </p:animEffect>
                                  </p:childTnLst>
                                </p:cTn>
                              </p:par>
                            </p:childTnLst>
                          </p:cTn>
                        </p:par>
                        <p:par>
                          <p:cTn id="63" fill="hold">
                            <p:stCondLst>
                              <p:cond delay="1500"/>
                            </p:stCondLst>
                            <p:childTnLst>
                              <p:par>
                                <p:cTn id="64" presetID="14" presetClass="entr" presetSubtype="10" fill="hold" nodeType="after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animEffect transition="in" filter="randombar(horizontal)">
                                      <p:cBhvr>
                                        <p:cTn id="66" dur="500"/>
                                        <p:tgtEl>
                                          <p:spTgt spid="3">
                                            <p:txEl>
                                              <p:pRg st="6" end="6"/>
                                            </p:txEl>
                                          </p:spTgt>
                                        </p:tgtEl>
                                      </p:cBhvr>
                                    </p:animEffect>
                                  </p:childTnLst>
                                </p:cTn>
                              </p:par>
                            </p:childTnLst>
                          </p:cTn>
                        </p:par>
                        <p:par>
                          <p:cTn id="67" fill="hold">
                            <p:stCondLst>
                              <p:cond delay="2000"/>
                            </p:stCondLst>
                            <p:childTnLst>
                              <p:par>
                                <p:cTn id="68" presetID="14" presetClass="entr" presetSubtype="10" fill="hold" nodeType="after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animEffect transition="in" filter="randombar(horizontal)">
                                      <p:cBhvr>
                                        <p:cTn id="70" dur="500"/>
                                        <p:tgtEl>
                                          <p:spTgt spid="3">
                                            <p:txEl>
                                              <p:pRg st="7" end="7"/>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21" presetClass="entr" presetSubtype="1" fill="hold" nodeType="clickEffect">
                                  <p:stCondLst>
                                    <p:cond delay="0"/>
                                  </p:stCondLst>
                                  <p:childTnLst>
                                    <p:set>
                                      <p:cBhvr>
                                        <p:cTn id="74" dur="1" fill="hold">
                                          <p:stCondLst>
                                            <p:cond delay="0"/>
                                          </p:stCondLst>
                                        </p:cTn>
                                        <p:tgtEl>
                                          <p:spTgt spid="25606"/>
                                        </p:tgtEl>
                                        <p:attrNameLst>
                                          <p:attrName>style.visibility</p:attrName>
                                        </p:attrNameLst>
                                      </p:cBhvr>
                                      <p:to>
                                        <p:strVal val="visible"/>
                                      </p:to>
                                    </p:set>
                                    <p:animEffect transition="in" filter="wheel(1)">
                                      <p:cBhvr>
                                        <p:cTn id="75" dur="2000"/>
                                        <p:tgtEl>
                                          <p:spTgt spid="256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2"/>
            <a:r>
              <a:rPr lang="en-US" i="1" dirty="0"/>
              <a:t>If you select Range you must specify a minimum, maximum and step size. For example, you can define a date range between January 1, 2012 and December 31, 2012, with the step size set to 1 month to create a parameter control that lets you select each month in 2012.</a:t>
            </a:r>
          </a:p>
          <a:p>
            <a:pPr lvl="2"/>
            <a:r>
              <a:rPr lang="en-US" sz="2200" i="1" dirty="0"/>
              <a:t>7. When finished, click OK. </a:t>
            </a:r>
          </a:p>
          <a:p>
            <a:pPr lvl="4"/>
            <a:r>
              <a:rPr lang="en-US" i="1" dirty="0"/>
              <a:t>The parameter is listed in the Parameters section at the bottom of the Data window.</a:t>
            </a:r>
          </a:p>
          <a:p>
            <a:pPr lvl="2"/>
            <a:endParaRPr lang="en-US" sz="2200" i="1" dirty="0"/>
          </a:p>
          <a:p>
            <a:pPr lvl="2"/>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0" y="2514600"/>
            <a:ext cx="304800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3248025"/>
            <a:ext cx="1905000" cy="254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111</a:t>
            </a:fld>
            <a:endParaRPr lang="en-US"/>
          </a:p>
        </p:txBody>
      </p:sp>
    </p:spTree>
    <p:extLst>
      <p:ext uri="{BB962C8B-B14F-4D97-AF65-F5344CB8AC3E}">
        <p14:creationId xmlns:p14="http://schemas.microsoft.com/office/powerpoint/2010/main" val="1915785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heel(1)">
                                      <p:cBhvr>
                                        <p:cTn id="7" dur="2000"/>
                                        <p:tgtEl>
                                          <p:spTgt spid="266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6626"/>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6627"/>
                                        </p:tgtEl>
                                        <p:attrNameLst>
                                          <p:attrName>style.visibility</p:attrName>
                                        </p:attrNameLst>
                                      </p:cBhvr>
                                      <p:to>
                                        <p:strVal val="visible"/>
                                      </p:to>
                                    </p:set>
                                    <p:animEffect transition="in" filter="wheel(1)">
                                      <p:cBhvr>
                                        <p:cTn id="24" dur="2000"/>
                                        <p:tgtEl>
                                          <p:spTgt spid="2662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266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Background Maps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When you are connected to data that contains location information you can automatically show the data on an online or offline map. </a:t>
            </a:r>
          </a:p>
          <a:p>
            <a:r>
              <a:rPr lang="en-US" i="1" dirty="0"/>
              <a:t>Once a map is loaded, you can zoom in and out, pan around the map, or focus on specific regions using the Navigation tools.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112</a:t>
            </a:fld>
            <a:endParaRPr lang="en-US"/>
          </a:p>
        </p:txBody>
      </p:sp>
    </p:spTree>
    <p:extLst>
      <p:ext uri="{BB962C8B-B14F-4D97-AF65-F5344CB8AC3E}">
        <p14:creationId xmlns:p14="http://schemas.microsoft.com/office/powerpoint/2010/main" val="224466737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Geographic Roles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The first step to building a map view is to specify the fields that contain the location data. </a:t>
            </a:r>
          </a:p>
          <a:p>
            <a:r>
              <a:rPr lang="en-US" i="1" dirty="0"/>
              <a:t>Tableau will automatically assign geographic roles to fields with common location names such as State, Country, and so on. </a:t>
            </a:r>
          </a:p>
          <a:p>
            <a:r>
              <a:rPr lang="en-US" i="1" dirty="0"/>
              <a:t>We can manually assign geographic roles to fields that don’t use common names and weren’t automatically detected.</a:t>
            </a:r>
          </a:p>
          <a:p>
            <a:r>
              <a:rPr lang="en-US" b="1" i="1" dirty="0"/>
              <a:t>To assign a geographic role: </a:t>
            </a:r>
            <a:endParaRPr lang="en-US" dirty="0"/>
          </a:p>
          <a:p>
            <a:pPr lvl="2"/>
            <a:r>
              <a:rPr lang="en-US" i="1" dirty="0"/>
              <a:t>1. Right-click the field in the Data window that contains geographic data and select Geographic Role. Then select the type of data the field contains.</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378652"/>
            <a:ext cx="39624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113</a:t>
            </a:fld>
            <a:endParaRPr lang="en-US"/>
          </a:p>
        </p:txBody>
      </p:sp>
    </p:spTree>
    <p:extLst>
      <p:ext uri="{BB962C8B-B14F-4D97-AF65-F5344CB8AC3E}">
        <p14:creationId xmlns:p14="http://schemas.microsoft.com/office/powerpoint/2010/main" val="406467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heel(1)">
                                      <p:cBhvr>
                                        <p:cTn id="7" dur="2000"/>
                                        <p:tgtEl>
                                          <p:spTgt spid="276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r>
              <a:rPr lang="en-US" i="1" dirty="0"/>
              <a:t>When you assign a field a geographic role it is marked in the Data window with a globe icon    . </a:t>
            </a:r>
          </a:p>
          <a:p>
            <a:r>
              <a:rPr lang="en-US" i="1" dirty="0"/>
              <a:t>What that means is that Tableau has automatically geocoded the information in that field and associated each value with a latitude and longitude value. </a:t>
            </a:r>
          </a:p>
          <a:p>
            <a:r>
              <a:rPr lang="en-US" i="1" dirty="0"/>
              <a:t>Two automatic fields are added to the Measures area of the Data window: Latitude (generated) and Longitude (generated).</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24400" y="1752600"/>
            <a:ext cx="2698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5041" y="4191000"/>
            <a:ext cx="23812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114</a:t>
            </a:fld>
            <a:endParaRPr lang="en-US"/>
          </a:p>
        </p:txBody>
      </p:sp>
    </p:spTree>
    <p:extLst>
      <p:ext uri="{BB962C8B-B14F-4D97-AF65-F5344CB8AC3E}">
        <p14:creationId xmlns:p14="http://schemas.microsoft.com/office/powerpoint/2010/main" val="1852973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8675"/>
                                        </p:tgtEl>
                                        <p:attrNameLst>
                                          <p:attrName>style.visibility</p:attrName>
                                        </p:attrNameLst>
                                      </p:cBhvr>
                                      <p:to>
                                        <p:strVal val="visible"/>
                                      </p:to>
                                    </p:set>
                                    <p:animEffect transition="in" filter="wheel(1)">
                                      <p:cBhvr>
                                        <p:cTn id="7" dur="20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r>
              <a:rPr lang="en-US" i="1" dirty="0"/>
              <a:t>Below is a table describing the types of information that Tableau can geocode.</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209800"/>
            <a:ext cx="6705600"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115</a:t>
            </a:fld>
            <a:endParaRPr lang="en-US"/>
          </a:p>
        </p:txBody>
      </p:sp>
    </p:spTree>
    <p:extLst>
      <p:ext uri="{BB962C8B-B14F-4D97-AF65-F5344CB8AC3E}">
        <p14:creationId xmlns:p14="http://schemas.microsoft.com/office/powerpoint/2010/main" val="391673745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a Map View</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You can use the generated latitude and longitude fields to build map views simply by double-clicking a geographic field in the Data window. </a:t>
            </a:r>
          </a:p>
          <a:p>
            <a:r>
              <a:rPr lang="en-US" i="1" dirty="0"/>
              <a:t>The Show Me! double-click rules will automatically add the generated Latitude and Longitude fields to the shelves and place the geographic field on the Level of Detail shelf. </a:t>
            </a:r>
          </a:p>
          <a:p>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10050" y="3121602"/>
            <a:ext cx="4933950" cy="3743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116</a:t>
            </a:fld>
            <a:endParaRPr lang="en-US"/>
          </a:p>
        </p:txBody>
      </p:sp>
    </p:spTree>
    <p:extLst>
      <p:ext uri="{BB962C8B-B14F-4D97-AF65-F5344CB8AC3E}">
        <p14:creationId xmlns:p14="http://schemas.microsoft.com/office/powerpoint/2010/main" val="3821840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wheel(1)">
                                      <p:cBhvr>
                                        <p:cTn id="7" dur="20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Map Options</a:t>
            </a:r>
            <a:endParaRPr lang="en-US" dirty="0"/>
          </a:p>
        </p:txBody>
      </p:sp>
      <p:sp>
        <p:nvSpPr>
          <p:cNvPr id="3" name="Content Placeholder 2"/>
          <p:cNvSpPr>
            <a:spLocks noGrp="1"/>
          </p:cNvSpPr>
          <p:nvPr>
            <p:ph sz="quarter" idx="1"/>
          </p:nvPr>
        </p:nvSpPr>
        <p:spPr>
          <a:xfrm>
            <a:off x="457200" y="1219200"/>
            <a:ext cx="8229600" cy="5105400"/>
          </a:xfrm>
        </p:spPr>
        <p:txBody>
          <a:bodyPr>
            <a:normAutofit/>
          </a:bodyPr>
          <a:lstStyle/>
          <a:p>
            <a:r>
              <a:rPr lang="en-US" i="1" dirty="0"/>
              <a:t>When you load a map there are several options to help you control the display of the map.</a:t>
            </a:r>
          </a:p>
          <a:p>
            <a:r>
              <a:rPr lang="en-US" b="1" u="sng" dirty="0"/>
              <a:t>Map Layers</a:t>
            </a:r>
          </a:p>
          <a:p>
            <a:pPr lvl="2"/>
            <a:r>
              <a:rPr lang="en-US" sz="2200" i="1" dirty="0"/>
              <a:t>Tableau online maps provide several layers that can mark points of interest on the map. </a:t>
            </a:r>
          </a:p>
          <a:p>
            <a:pPr lvl="2"/>
            <a:r>
              <a:rPr lang="en-US" sz="2200" i="1" dirty="0"/>
              <a:t>For example, overlay streets and highways, county boundaries, and more. </a:t>
            </a:r>
          </a:p>
          <a:p>
            <a:pPr lvl="2"/>
            <a:r>
              <a:rPr lang="en-US" sz="2200" i="1" dirty="0"/>
              <a:t>These layers are displayed in the Map Options card. Select Map &gt; Show Map Options to show the map options card. </a:t>
            </a:r>
          </a:p>
          <a:p>
            <a:pPr lvl="2"/>
            <a:r>
              <a:rPr lang="en-US" sz="2200" i="1" dirty="0"/>
              <a:t>Turn on layers by selecting them in the Map Options card.</a:t>
            </a:r>
            <a:endParaRPr lang="en-US" u="sng"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1828800"/>
            <a:ext cx="299085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7600" y="2057400"/>
            <a:ext cx="1590675" cy="429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117</a:t>
            </a:fld>
            <a:endParaRPr lang="en-US"/>
          </a:p>
        </p:txBody>
      </p:sp>
    </p:spTree>
    <p:extLst>
      <p:ext uri="{BB962C8B-B14F-4D97-AF65-F5344CB8AC3E}">
        <p14:creationId xmlns:p14="http://schemas.microsoft.com/office/powerpoint/2010/main" val="1735142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0" dur="500"/>
                                        <p:tgtEl>
                                          <p:spTgt spid="3">
                                            <p:txEl>
                                              <p:pRg st="2" end="2"/>
                                            </p:txEl>
                                          </p:spTgt>
                                        </p:tgtEl>
                                      </p:cBhvr>
                                    </p:animEffect>
                                  </p:childTnLst>
                                </p:cTn>
                              </p:par>
                              <p:par>
                                <p:cTn id="21" presetID="14" presetClass="entr" presetSubtype="10" fill="hold"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3" dur="500"/>
                                        <p:tgtEl>
                                          <p:spTgt spid="3">
                                            <p:txEl>
                                              <p:pRg st="3" end="3"/>
                                            </p:txEl>
                                          </p:spTgt>
                                        </p:tgtEl>
                                      </p:cBhvr>
                                    </p:animEffect>
                                  </p:childTnLst>
                                </p:cTn>
                              </p:par>
                              <p:par>
                                <p:cTn id="24" presetID="14" presetClass="entr" presetSubtype="10" fill="hold"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6" dur="500"/>
                                        <p:tgtEl>
                                          <p:spTgt spid="3">
                                            <p:txEl>
                                              <p:pRg st="4" end="4"/>
                                            </p:txEl>
                                          </p:spTgt>
                                        </p:tgtEl>
                                      </p:cBhvr>
                                    </p:animEffect>
                                  </p:childTnLst>
                                </p:cTn>
                              </p:par>
                              <p:par>
                                <p:cTn id="27" presetID="14" presetClass="entr" presetSubtype="1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nodeType="clickEffect">
                                  <p:stCondLst>
                                    <p:cond delay="0"/>
                                  </p:stCondLst>
                                  <p:childTnLst>
                                    <p:set>
                                      <p:cBhvr>
                                        <p:cTn id="33" dur="1" fill="hold">
                                          <p:stCondLst>
                                            <p:cond delay="0"/>
                                          </p:stCondLst>
                                        </p:cTn>
                                        <p:tgtEl>
                                          <p:spTgt spid="1027"/>
                                        </p:tgtEl>
                                        <p:attrNameLst>
                                          <p:attrName>style.visibility</p:attrName>
                                        </p:attrNameLst>
                                      </p:cBhvr>
                                      <p:to>
                                        <p:strVal val="visible"/>
                                      </p:to>
                                    </p:set>
                                    <p:animEffect transition="in" filter="wheel(1)">
                                      <p:cBhvr>
                                        <p:cTn id="34" dur="20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229600" cy="100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209800"/>
            <a:ext cx="822960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118</a:t>
            </a:fld>
            <a:endParaRPr lang="en-US"/>
          </a:p>
        </p:txBody>
      </p:sp>
    </p:spTree>
    <p:extLst>
      <p:ext uri="{BB962C8B-B14F-4D97-AF65-F5344CB8AC3E}">
        <p14:creationId xmlns:p14="http://schemas.microsoft.com/office/powerpoint/2010/main" val="297149410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r>
              <a:rPr lang="en-US" i="1" dirty="0"/>
              <a:t>If you find that you have a set of layers that you’d always like to show whenever you create new workbooks or sheets, you can set the current selections as the default. </a:t>
            </a:r>
          </a:p>
          <a:p>
            <a:r>
              <a:rPr lang="en-US" b="1" i="1" u="sng" dirty="0"/>
              <a:t>To set the current map options as the default: </a:t>
            </a:r>
          </a:p>
          <a:p>
            <a:pPr lvl="2"/>
            <a:r>
              <a:rPr lang="en-US" i="1" dirty="0"/>
              <a:t>1. Select the layers you want to show by default. </a:t>
            </a:r>
          </a:p>
          <a:p>
            <a:pPr lvl="2"/>
            <a:r>
              <a:rPr lang="en-US" i="1" dirty="0"/>
              <a:t>2. Select Update Defaults on the Map Options card menu.</a:t>
            </a:r>
          </a:p>
          <a:p>
            <a:pPr lvl="2"/>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1400" y="2971800"/>
            <a:ext cx="1666875" cy="1257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119</a:t>
            </a:fld>
            <a:endParaRPr lang="en-US"/>
          </a:p>
        </p:txBody>
      </p:sp>
    </p:spTree>
    <p:extLst>
      <p:ext uri="{BB962C8B-B14F-4D97-AF65-F5344CB8AC3E}">
        <p14:creationId xmlns:p14="http://schemas.microsoft.com/office/powerpoint/2010/main" val="844448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Workbooks and Sheets</a:t>
            </a:r>
            <a:endParaRPr lang="en-US" dirty="0"/>
          </a:p>
        </p:txBody>
      </p:sp>
      <p:sp>
        <p:nvSpPr>
          <p:cNvPr id="3" name="Content Placeholder 2"/>
          <p:cNvSpPr>
            <a:spLocks noGrp="1"/>
          </p:cNvSpPr>
          <p:nvPr>
            <p:ph sz="quarter" idx="1"/>
          </p:nvPr>
        </p:nvSpPr>
        <p:spPr/>
        <p:txBody>
          <a:bodyPr/>
          <a:lstStyle/>
          <a:p>
            <a:r>
              <a:rPr lang="en-US" b="1" dirty="0"/>
              <a:t>Workbooks </a:t>
            </a:r>
          </a:p>
          <a:p>
            <a:pPr lvl="1"/>
            <a:r>
              <a:rPr lang="en-US" i="1" dirty="0"/>
              <a:t>Tableau workbook files are much like Microsoft Excel workbooks. </a:t>
            </a:r>
          </a:p>
          <a:p>
            <a:pPr lvl="1"/>
            <a:r>
              <a:rPr lang="en-US" i="1" dirty="0"/>
              <a:t>They contain one or more worksheets or dashboards and hold all </a:t>
            </a:r>
            <a:r>
              <a:rPr lang="en-US" i="1"/>
              <a:t>of your </a:t>
            </a:r>
            <a:r>
              <a:rPr lang="en-US" i="1" dirty="0"/>
              <a:t>work. </a:t>
            </a:r>
          </a:p>
          <a:p>
            <a:pPr lvl="1"/>
            <a:r>
              <a:rPr lang="en-US" i="1" dirty="0"/>
              <a:t>They </a:t>
            </a:r>
            <a:r>
              <a:rPr lang="en-US" i="1"/>
              <a:t>allow you </a:t>
            </a:r>
            <a:r>
              <a:rPr lang="en-US" i="1" dirty="0"/>
              <a:t>to organize, save, and </a:t>
            </a:r>
            <a:r>
              <a:rPr lang="en-US" i="1"/>
              <a:t>share your </a:t>
            </a:r>
            <a:r>
              <a:rPr lang="en-US" i="1" dirty="0"/>
              <a:t>results. </a:t>
            </a:r>
          </a:p>
          <a:p>
            <a:pPr lvl="1"/>
            <a:r>
              <a:rPr lang="en-US" i="1"/>
              <a:t>When you </a:t>
            </a:r>
            <a:r>
              <a:rPr lang="en-US" i="1" dirty="0"/>
              <a:t>open Tableau, a blank workbook is automatically created</a:t>
            </a:r>
            <a:r>
              <a:rPr lang="en-US" i="1"/>
              <a:t>. You </a:t>
            </a:r>
            <a:r>
              <a:rPr lang="en-US" i="1" dirty="0"/>
              <a:t>can also create a new workbook by selecting File &gt; New or by pressing Ctrl + N </a:t>
            </a:r>
            <a:r>
              <a:rPr lang="en-US" i="1"/>
              <a:t>on your </a:t>
            </a:r>
            <a:r>
              <a:rPr lang="en-US" i="1" dirty="0"/>
              <a:t>keyboard. </a:t>
            </a:r>
          </a:p>
          <a:p>
            <a:pPr lvl="1"/>
            <a:r>
              <a:rPr lang="en-US" i="1"/>
              <a:t>You </a:t>
            </a:r>
            <a:r>
              <a:rPr lang="en-US" i="1" dirty="0"/>
              <a:t>can open an existing workbook by doing one of the following: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34963216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Setting a Default Location</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Sometimes your location names may exist in multiple countries and states. </a:t>
            </a:r>
          </a:p>
          <a:p>
            <a:r>
              <a:rPr lang="en-US" b="1" i="1" dirty="0"/>
              <a:t>For example</a:t>
            </a:r>
            <a:r>
              <a:rPr lang="en-US" i="1" dirty="0"/>
              <a:t>, Clark county exists in both Washington and Nevada. </a:t>
            </a:r>
          </a:p>
          <a:p>
            <a:r>
              <a:rPr lang="en-US" i="1" dirty="0"/>
              <a:t>In those cases, Tableau does not have enough context to geocode the location. </a:t>
            </a:r>
          </a:p>
          <a:p>
            <a:r>
              <a:rPr lang="en-US" i="1" dirty="0"/>
              <a:t>We can edit the locations to tell  Tableau which country and state your data refers to.</a:t>
            </a:r>
          </a:p>
          <a:p>
            <a:r>
              <a:rPr lang="en-US" i="1" dirty="0"/>
              <a:t>You can edit locations by selecting Map &gt; Edit Locations. Then select the country and/or state that your data refers to.</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7300" y="3819525"/>
            <a:ext cx="4076700" cy="303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120</a:t>
            </a:fld>
            <a:endParaRPr lang="en-US"/>
          </a:p>
        </p:txBody>
      </p:sp>
    </p:spTree>
    <p:extLst>
      <p:ext uri="{BB962C8B-B14F-4D97-AF65-F5344CB8AC3E}">
        <p14:creationId xmlns:p14="http://schemas.microsoft.com/office/powerpoint/2010/main" val="78643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Custom Geocoding</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By default Tableau recognizes a set of geographic roles that can be used to automatically geocode your data and create map views.</a:t>
            </a:r>
          </a:p>
          <a:p>
            <a:r>
              <a:rPr lang="en-US" i="1" dirty="0"/>
              <a:t>If your data contains geographic data that is not supported with the built-in roles you can use custom geocoding to plot the data on a map.</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121</a:t>
            </a:fld>
            <a:endParaRPr lang="en-US"/>
          </a:p>
        </p:txBody>
      </p:sp>
    </p:spTree>
    <p:extLst>
      <p:ext uri="{BB962C8B-B14F-4D97-AF65-F5344CB8AC3E}">
        <p14:creationId xmlns:p14="http://schemas.microsoft.com/office/powerpoint/2010/main" val="262972312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normAutofit/>
          </a:bodyPr>
          <a:lstStyle/>
          <a:p>
            <a:r>
              <a:rPr lang="en-US" b="1" i="1" dirty="0"/>
              <a:t>For example</a:t>
            </a:r>
            <a:r>
              <a:rPr lang="en-US" i="1" dirty="0"/>
              <a:t>, let’s say your data contains Country, States, and Cities. </a:t>
            </a:r>
          </a:p>
          <a:p>
            <a:r>
              <a:rPr lang="en-US" i="1" dirty="0"/>
              <a:t>The built-in geocoding hierarchy recognizes country and state so your data will be aggregated to that level. </a:t>
            </a:r>
          </a:p>
          <a:p>
            <a:r>
              <a:rPr lang="en-US" i="1" dirty="0"/>
              <a:t>However you could import the latitude and longitude information so that Tableau can plot data at the city level too. Another </a:t>
            </a:r>
            <a:r>
              <a:rPr lang="en-US" b="1" i="1" dirty="0"/>
              <a:t>example</a:t>
            </a:r>
            <a:r>
              <a:rPr lang="en-US" i="1" dirty="0"/>
              <a:t> is to use custom geocoding to extend the existing geographic roles to include more values such as postal codes for the United Kingdom, France, Germany, and so on.</a:t>
            </a:r>
          </a:p>
          <a:p>
            <a:r>
              <a:rPr lang="en-US" i="1" dirty="0"/>
              <a:t>Finally, you can use custom geocoding to add new geographic roles for airport codes, custom sales geographies, and more.</a:t>
            </a:r>
            <a:endParaRPr lang="en-US" dirty="0"/>
          </a:p>
        </p:txBody>
      </p:sp>
      <p:sp>
        <p:nvSpPr>
          <p:cNvPr id="4" name="TextBox 3"/>
          <p:cNvSpPr txBox="1"/>
          <p:nvPr/>
        </p:nvSpPr>
        <p:spPr>
          <a:xfrm>
            <a:off x="2057400" y="5943600"/>
            <a:ext cx="6738896" cy="369332"/>
          </a:xfrm>
          <a:prstGeom prst="rect">
            <a:avLst/>
          </a:prstGeom>
          <a:noFill/>
        </p:spPr>
        <p:txBody>
          <a:bodyPr wrap="none" rtlCol="0">
            <a:spAutoFit/>
          </a:bodyPr>
          <a:lstStyle/>
          <a:p>
            <a:r>
              <a:rPr lang="en-US" b="1" dirty="0"/>
              <a:t>Please go through the manual and work on </a:t>
            </a:r>
            <a:r>
              <a:rPr lang="en-US" b="1" i="1" dirty="0"/>
              <a:t>custom geocoding</a:t>
            </a:r>
            <a:r>
              <a:rPr lang="en-US" b="1" dirty="0"/>
              <a:t> </a:t>
            </a:r>
          </a:p>
        </p:txBody>
      </p:sp>
      <p:sp>
        <p:nvSpPr>
          <p:cNvPr id="5" name="Slide Number Placeholder 4"/>
          <p:cNvSpPr>
            <a:spLocks noGrp="1"/>
          </p:cNvSpPr>
          <p:nvPr>
            <p:ph type="sldNum" sz="quarter" idx="12"/>
          </p:nvPr>
        </p:nvSpPr>
        <p:spPr/>
        <p:txBody>
          <a:bodyPr/>
          <a:lstStyle/>
          <a:p>
            <a:fld id="{B6F15528-21DE-4FAA-801E-634DDDAF4B2B}" type="slidenum">
              <a:rPr lang="en-US" smtClean="0"/>
              <a:pPr/>
              <a:t>122</a:t>
            </a:fld>
            <a:endParaRPr lang="en-US"/>
          </a:p>
        </p:txBody>
      </p:sp>
    </p:spTree>
    <p:extLst>
      <p:ext uri="{BB962C8B-B14F-4D97-AF65-F5344CB8AC3E}">
        <p14:creationId xmlns:p14="http://schemas.microsoft.com/office/powerpoint/2010/main" val="3495132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Heat Map</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123</a:t>
            </a:fld>
            <a:endParaRPr lang="en-US"/>
          </a:p>
        </p:txBody>
      </p:sp>
      <p:sp>
        <p:nvSpPr>
          <p:cNvPr id="4" name="Content Placeholder 3"/>
          <p:cNvSpPr>
            <a:spLocks noGrp="1"/>
          </p:cNvSpPr>
          <p:nvPr>
            <p:ph sz="quarter" idx="1"/>
          </p:nvPr>
        </p:nvSpPr>
        <p:spPr>
          <a:xfrm>
            <a:off x="457200" y="1219200"/>
            <a:ext cx="8534400" cy="5029200"/>
          </a:xfrm>
        </p:spPr>
        <p:txBody>
          <a:bodyPr/>
          <a:lstStyle/>
          <a:p>
            <a:r>
              <a:rPr lang="en-US" i="1" dirty="0"/>
              <a:t>Heat maps are a great way to compare categorical data using color. </a:t>
            </a:r>
          </a:p>
          <a:p>
            <a:r>
              <a:rPr lang="en-US" i="1" dirty="0"/>
              <a:t>They are typically constructed as a table using colored squares to represent the data, and a continuous range of colors.</a:t>
            </a:r>
          </a:p>
          <a:p>
            <a:r>
              <a:rPr lang="en-US" i="1" dirty="0"/>
              <a:t>Heat maps allow you to see variations in the data via variations in color.</a:t>
            </a:r>
          </a:p>
          <a:p>
            <a:r>
              <a:rPr lang="en-US" i="1" dirty="0"/>
              <a:t>In Tableau, you create a heat map by placing one or more dimensions on the Columns shelf and one or more dimensions on the Rows shelf. </a:t>
            </a:r>
          </a:p>
          <a:p>
            <a:r>
              <a:rPr lang="en-US" i="1" dirty="0"/>
              <a:t>You then select the mark type as Square and place a measure of interest on the Color shelf.</a:t>
            </a:r>
            <a:endParaRPr lang="en-US" dirty="0"/>
          </a:p>
        </p:txBody>
      </p:sp>
    </p:spTree>
    <p:extLst>
      <p:ext uri="{BB962C8B-B14F-4D97-AF65-F5344CB8AC3E}">
        <p14:creationId xmlns:p14="http://schemas.microsoft.com/office/powerpoint/2010/main" val="208298614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124</a:t>
            </a:fld>
            <a:endParaRPr lang="en-US"/>
          </a:p>
        </p:txBody>
      </p:sp>
      <p:sp>
        <p:nvSpPr>
          <p:cNvPr id="4" name="Content Placeholder 3"/>
          <p:cNvSpPr>
            <a:spLocks noGrp="1"/>
          </p:cNvSpPr>
          <p:nvPr>
            <p:ph sz="quarter" idx="1"/>
          </p:nvPr>
        </p:nvSpPr>
        <p:spPr>
          <a:xfrm>
            <a:off x="457200" y="1219200"/>
            <a:ext cx="8534400" cy="5105400"/>
          </a:xfrm>
        </p:spPr>
        <p:txBody>
          <a:bodyPr>
            <a:normAutofit/>
          </a:bodyPr>
          <a:lstStyle/>
          <a:p>
            <a:r>
              <a:rPr lang="en-US" i="1" dirty="0"/>
              <a:t>The following view shows a basic heat map. </a:t>
            </a:r>
          </a:p>
          <a:p>
            <a:r>
              <a:rPr lang="en-US" i="1" dirty="0"/>
              <a:t>It is constructed as a table of categorical data and is color-encoded by a measure. The view shows the profit across all markets, regions, and products.</a:t>
            </a:r>
          </a:p>
          <a:p>
            <a:r>
              <a:rPr lang="en-US" i="1" dirty="0"/>
              <a:t>You can create the view with the following procedure. </a:t>
            </a:r>
          </a:p>
          <a:p>
            <a:pPr lvl="2"/>
            <a:r>
              <a:rPr lang="en-US" i="1" dirty="0"/>
              <a:t>1. Place the Customer Segment dimension on the Columns shelf. </a:t>
            </a:r>
            <a:endParaRPr lang="en-US" dirty="0"/>
          </a:p>
          <a:p>
            <a:pPr lvl="2"/>
            <a:r>
              <a:rPr lang="en-US" i="1" dirty="0"/>
              <a:t>Headers are created with labels given by the dimension member names. </a:t>
            </a:r>
          </a:p>
          <a:p>
            <a:pPr lvl="2"/>
            <a:r>
              <a:rPr lang="en-US" i="1" dirty="0"/>
              <a:t>2. Place the Region and Product 1 - Category dimensions on the Rows shelf. </a:t>
            </a:r>
          </a:p>
          <a:p>
            <a:pPr lvl="2"/>
            <a:r>
              <a:rPr lang="en-US" i="1" dirty="0"/>
              <a:t>Headers are created with labels given by the dimension member names. You have now created a nested table of categorical data. </a:t>
            </a:r>
          </a:p>
          <a:p>
            <a:pPr lvl="2"/>
            <a:r>
              <a:rPr lang="en-US" i="1" dirty="0"/>
              <a:t>3. Place the Profit measure on the Color shelf. </a:t>
            </a:r>
          </a:p>
          <a:p>
            <a:pPr lvl="2"/>
            <a:r>
              <a:rPr lang="en-US" i="1" dirty="0"/>
              <a:t>The measure is automatically aggregated as a summation. The color legend reflects the continuous data range. </a:t>
            </a:r>
            <a:endParaRPr lang="en-US" dirty="0"/>
          </a:p>
        </p:txBody>
      </p:sp>
    </p:spTree>
    <p:extLst>
      <p:ext uri="{BB962C8B-B14F-4D97-AF65-F5344CB8AC3E}">
        <p14:creationId xmlns:p14="http://schemas.microsoft.com/office/powerpoint/2010/main" val="167658035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125</a:t>
            </a:fld>
            <a:endParaRPr lang="en-US"/>
          </a:p>
        </p:txBody>
      </p:sp>
      <p:sp>
        <p:nvSpPr>
          <p:cNvPr id="4" name="Content Placeholder 3"/>
          <p:cNvSpPr>
            <a:spLocks noGrp="1"/>
          </p:cNvSpPr>
          <p:nvPr>
            <p:ph sz="quarter" idx="1"/>
          </p:nvPr>
        </p:nvSpPr>
        <p:spPr>
          <a:xfrm>
            <a:off x="457200" y="1219200"/>
            <a:ext cx="8534400" cy="5105400"/>
          </a:xfrm>
        </p:spPr>
        <p:txBody>
          <a:bodyPr>
            <a:normAutofit/>
          </a:bodyPr>
          <a:lstStyle/>
          <a:p>
            <a:pPr lvl="2"/>
            <a:r>
              <a:rPr lang="en-US" i="1" dirty="0"/>
              <a:t>4. Select the mark type to be Square</a:t>
            </a:r>
          </a:p>
          <a:p>
            <a:pPr lvl="2"/>
            <a:r>
              <a:rPr lang="en-US" i="1" dirty="0"/>
              <a:t>5. Optimize the view format. </a:t>
            </a:r>
          </a:p>
          <a:p>
            <a:pPr lvl="3"/>
            <a:r>
              <a:rPr lang="en-US" i="1" dirty="0"/>
              <a:t>Select the Format &gt; Cell Size &gt; Square Cell menu item. </a:t>
            </a:r>
          </a:p>
          <a:p>
            <a:pPr lvl="3"/>
            <a:r>
              <a:rPr lang="en-US" i="1" dirty="0"/>
              <a:t>Increase the mark size with the Size slider so that the marks fill almost the entire table cell.</a:t>
            </a:r>
          </a:p>
          <a:p>
            <a:pPr lvl="3"/>
            <a:r>
              <a:rPr lang="en-US" i="1" dirty="0"/>
              <a:t>Increase the size of the table using Ctrl + Shift + B. </a:t>
            </a:r>
          </a:p>
          <a:p>
            <a:pPr lvl="3"/>
            <a:r>
              <a:rPr lang="en-US" i="1" dirty="0"/>
              <a:t>Rotate the column headers by right-clicking on one of the headers and selecting Rotate Labels.</a:t>
            </a:r>
          </a:p>
          <a:p>
            <a:pPr lvl="1"/>
            <a:r>
              <a:rPr lang="en-US" i="1" dirty="0"/>
              <a:t>You can see that technology has the highest profit across all regions and segments, while furniture has the lowest profit across all regions and markets. </a:t>
            </a:r>
          </a:p>
          <a:p>
            <a:pPr lvl="1"/>
            <a:r>
              <a:rPr lang="en-US" i="1" dirty="0"/>
              <a:t>The heat map allows you to easily pick out values that are near either edge of the continuous color map. For example, it’s easy to see that technology in the eastern corporate market has the highest profit. </a:t>
            </a:r>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2025" y="2590800"/>
            <a:ext cx="178117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2286000"/>
            <a:ext cx="4641273" cy="457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0516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1" presetClass="entr" presetSubtype="1" fill="hold" nodeType="clickEffect">
                                  <p:stCondLst>
                                    <p:cond delay="0"/>
                                  </p:stCondLst>
                                  <p:childTnLst>
                                    <p:set>
                                      <p:cBhvr>
                                        <p:cTn id="15" dur="1" fill="hold">
                                          <p:stCondLst>
                                            <p:cond delay="0"/>
                                          </p:stCondLst>
                                        </p:cTn>
                                        <p:tgtEl>
                                          <p:spTgt spid="1027"/>
                                        </p:tgtEl>
                                        <p:attrNameLst>
                                          <p:attrName>style.visibility</p:attrName>
                                        </p:attrNameLst>
                                      </p:cBhvr>
                                      <p:to>
                                        <p:strVal val="visible"/>
                                      </p:to>
                                    </p:set>
                                    <p:animEffect transition="in" filter="wheel(1)">
                                      <p:cBhvr>
                                        <p:cTn id="16" dur="2000"/>
                                        <p:tgtEl>
                                          <p:spTgt spid="102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027"/>
                                        </p:tgtEl>
                                        <p:attrNameLst>
                                          <p:attrName>style.visibility</p:attrName>
                                        </p:attrNameLst>
                                      </p:cBhvr>
                                      <p:to>
                                        <p:strVal val="hidden"/>
                                      </p:to>
                                    </p:set>
                                  </p:childTnLst>
                                </p:cTn>
                              </p:par>
                            </p:childTnLst>
                          </p:cTn>
                        </p:par>
                        <p:par>
                          <p:cTn id="21" fill="hold">
                            <p:stCondLst>
                              <p:cond delay="0"/>
                            </p:stCondLst>
                            <p:childTnLst>
                              <p:par>
                                <p:cTn id="22" presetID="14" presetClass="entr" presetSubtype="10" fill="hold" nodeType="afterEffect">
                                  <p:stCondLst>
                                    <p:cond delay="0"/>
                                  </p:stCondLst>
                                  <p:childTnLst>
                                    <p:set>
                                      <p:cBhvr>
                                        <p:cTn id="23" dur="1" fill="hold">
                                          <p:stCondLst>
                                            <p:cond delay="0"/>
                                          </p:stCondLst>
                                        </p:cTn>
                                        <p:tgtEl>
                                          <p:spTgt spid="4">
                                            <p:txEl>
                                              <p:pRg st="6" end="6"/>
                                            </p:txEl>
                                          </p:spTgt>
                                        </p:tgtEl>
                                        <p:attrNameLst>
                                          <p:attrName>style.visibility</p:attrName>
                                        </p:attrNameLst>
                                      </p:cBhvr>
                                      <p:to>
                                        <p:strVal val="visible"/>
                                      </p:to>
                                    </p:set>
                                    <p:animEffect transition="in" filter="randombar(horizontal)">
                                      <p:cBhvr>
                                        <p:cTn id="24" dur="500"/>
                                        <p:tgtEl>
                                          <p:spTgt spid="4">
                                            <p:txEl>
                                              <p:pRg st="6" end="6"/>
                                            </p:txEl>
                                          </p:spTgt>
                                        </p:tgtEl>
                                      </p:cBhvr>
                                    </p:animEffect>
                                  </p:childTnLst>
                                </p:cTn>
                              </p:par>
                            </p:childTnLst>
                          </p:cTn>
                        </p:par>
                        <p:par>
                          <p:cTn id="25" fill="hold">
                            <p:stCondLst>
                              <p:cond delay="500"/>
                            </p:stCondLst>
                            <p:childTnLst>
                              <p:par>
                                <p:cTn id="26" presetID="14" presetClass="entr" presetSubtype="10" fill="hold" nodeType="afterEffect">
                                  <p:stCondLst>
                                    <p:cond delay="0"/>
                                  </p:stCondLst>
                                  <p:childTnLst>
                                    <p:set>
                                      <p:cBhvr>
                                        <p:cTn id="27" dur="1" fill="hold">
                                          <p:stCondLst>
                                            <p:cond delay="0"/>
                                          </p:stCondLst>
                                        </p:cTn>
                                        <p:tgtEl>
                                          <p:spTgt spid="4">
                                            <p:txEl>
                                              <p:pRg st="7" end="7"/>
                                            </p:txEl>
                                          </p:spTgt>
                                        </p:tgtEl>
                                        <p:attrNameLst>
                                          <p:attrName>style.visibility</p:attrName>
                                        </p:attrNameLst>
                                      </p:cBhvr>
                                      <p:to>
                                        <p:strVal val="visible"/>
                                      </p:to>
                                    </p:set>
                                    <p:animEffect transition="in" filter="randombar(horizontal)">
                                      <p:cBhvr>
                                        <p:cTn id="2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Dashboards</a:t>
            </a:r>
            <a:endParaRPr lang="en-US" dirty="0"/>
          </a:p>
        </p:txBody>
      </p:sp>
      <p:sp>
        <p:nvSpPr>
          <p:cNvPr id="3" name="Content Placeholder 2"/>
          <p:cNvSpPr>
            <a:spLocks noGrp="1"/>
          </p:cNvSpPr>
          <p:nvPr>
            <p:ph sz="quarter" idx="1"/>
          </p:nvPr>
        </p:nvSpPr>
        <p:spPr>
          <a:xfrm>
            <a:off x="457200" y="1219200"/>
            <a:ext cx="8229600" cy="5105400"/>
          </a:xfrm>
        </p:spPr>
        <p:txBody>
          <a:bodyPr>
            <a:normAutofit lnSpcReduction="10000"/>
          </a:bodyPr>
          <a:lstStyle/>
          <a:p>
            <a:r>
              <a:rPr lang="en-US" i="1" dirty="0"/>
              <a:t>A dashboard is a collection of several worksheets and supporting information shown in a single place so you can compare and monitor a variety of data simultaneously. </a:t>
            </a:r>
          </a:p>
          <a:p>
            <a:r>
              <a:rPr lang="en-US" b="1" i="1" dirty="0"/>
              <a:t>For example</a:t>
            </a:r>
            <a:r>
              <a:rPr lang="en-US" i="1" dirty="0"/>
              <a:t>, you may have a set of views that you review every day. </a:t>
            </a:r>
          </a:p>
          <a:p>
            <a:r>
              <a:rPr lang="en-US" i="1" dirty="0"/>
              <a:t>Rather than flipping through each worksheet, you can create a dashboard that displays all the views at once.</a:t>
            </a:r>
          </a:p>
          <a:p>
            <a:r>
              <a:rPr lang="en-US" i="1" dirty="0"/>
              <a:t>Similar to worksheets, dashboards are shown as tabs at the bottom of the workbook and update with the most recent data from the data source. </a:t>
            </a:r>
          </a:p>
          <a:p>
            <a:r>
              <a:rPr lang="en-US" i="1" dirty="0"/>
              <a:t>When you create a dashboard, you can add views from any worksheet in the workbook.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126</a:t>
            </a:fld>
            <a:endParaRPr lang="en-US"/>
          </a:p>
        </p:txBody>
      </p:sp>
    </p:spTree>
    <p:extLst>
      <p:ext uri="{BB962C8B-B14F-4D97-AF65-F5344CB8AC3E}">
        <p14:creationId xmlns:p14="http://schemas.microsoft.com/office/powerpoint/2010/main" val="182913757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Dashboards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Create a dashboard just like any other worksheet, then add and remove views and objects such as images, webpages, and so on.</a:t>
            </a:r>
          </a:p>
          <a:p>
            <a:r>
              <a:rPr lang="en-US" b="1" i="1" dirty="0"/>
              <a:t>To create a dashboard: </a:t>
            </a:r>
            <a:endParaRPr lang="en-US" dirty="0"/>
          </a:p>
          <a:p>
            <a:pPr lvl="2"/>
            <a:r>
              <a:rPr lang="en-US" i="1" dirty="0"/>
              <a:t>Select Dashboard &gt; New Dashboard.</a:t>
            </a:r>
          </a:p>
          <a:p>
            <a:r>
              <a:rPr lang="en-US" sz="2800" b="1" i="1" dirty="0"/>
              <a:t>To add a view to a dashboard: </a:t>
            </a:r>
          </a:p>
          <a:p>
            <a:pPr lvl="2"/>
            <a:r>
              <a:rPr lang="en-US" sz="2200" i="1" dirty="0"/>
              <a:t>Click and drag a worksheet from the Dashboard window to the dashboard on the right.</a:t>
            </a:r>
          </a:p>
          <a:p>
            <a:pPr lvl="2"/>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0" y="2286000"/>
            <a:ext cx="2295525" cy="3028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4675" y="2572616"/>
            <a:ext cx="602932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127</a:t>
            </a:fld>
            <a:endParaRPr lang="en-US"/>
          </a:p>
        </p:txBody>
      </p:sp>
    </p:spTree>
    <p:extLst>
      <p:ext uri="{BB962C8B-B14F-4D97-AF65-F5344CB8AC3E}">
        <p14:creationId xmlns:p14="http://schemas.microsoft.com/office/powerpoint/2010/main" val="349530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5122"/>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123"/>
                                        </p:tgtEl>
                                        <p:attrNameLst>
                                          <p:attrName>style.visibility</p:attrName>
                                        </p:attrNameLst>
                                      </p:cBhvr>
                                      <p:to>
                                        <p:strVal val="visible"/>
                                      </p:to>
                                    </p:set>
                                    <p:animEffect transition="in" filter="wheel(1)">
                                      <p:cBhvr>
                                        <p:cTn id="24" dur="2000"/>
                                        <p:tgtEl>
                                          <p:spTgt spid="5123"/>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1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533400" y="4572000"/>
            <a:ext cx="7772400" cy="990600"/>
          </a:xfrm>
        </p:spPr>
        <p:txBody>
          <a:bodyPr/>
          <a:lstStyle/>
          <a:p>
            <a:pPr eaLnBrk="1" hangingPunct="1"/>
            <a:r>
              <a:rPr lang="en-US" b="1" dirty="0">
                <a:solidFill>
                  <a:schemeClr val="accent2">
                    <a:lumMod val="75000"/>
                  </a:schemeClr>
                </a:solidFill>
              </a:rPr>
              <a:t>Questions?</a:t>
            </a:r>
          </a:p>
        </p:txBody>
      </p:sp>
      <p:pic>
        <p:nvPicPr>
          <p:cNvPr id="2" name="Picture 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6371" y="2540000"/>
            <a:ext cx="3788229" cy="736600"/>
          </a:xfrm>
          <a:prstGeom prst="rect">
            <a:avLst/>
          </a:prstGeom>
        </p:spPr>
      </p:pic>
    </p:spTree>
    <p:extLst>
      <p:ext uri="{BB962C8B-B14F-4D97-AF65-F5344CB8AC3E}">
        <p14:creationId xmlns:p14="http://schemas.microsoft.com/office/powerpoint/2010/main" val="831297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228600" y="1219200"/>
            <a:ext cx="8763000" cy="5105400"/>
          </a:xfrm>
        </p:spPr>
        <p:txBody>
          <a:bodyPr/>
          <a:lstStyle/>
          <a:p>
            <a:r>
              <a:rPr lang="en-US" i="1" dirty="0"/>
              <a:t>Double-click the thumbnail image of the workbook on the start page. The start page shows workbooks </a:t>
            </a:r>
            <a:r>
              <a:rPr lang="en-US" i="1"/>
              <a:t>that you’ve </a:t>
            </a:r>
            <a:r>
              <a:rPr lang="en-US" i="1" dirty="0"/>
              <a:t>recently used. </a:t>
            </a:r>
          </a:p>
          <a:p>
            <a:r>
              <a:rPr lang="en-US" i="1" dirty="0"/>
              <a:t>Select File &gt; Open and navigate to the location </a:t>
            </a:r>
            <a:r>
              <a:rPr lang="en-US" i="1"/>
              <a:t>of your </a:t>
            </a:r>
            <a:r>
              <a:rPr lang="en-US" i="1" dirty="0"/>
              <a:t>workbook using the Open dialog box. Tableau workbooks have the .</a:t>
            </a:r>
            <a:r>
              <a:rPr lang="en-US" i="1" dirty="0" err="1"/>
              <a:t>twb</a:t>
            </a:r>
            <a:r>
              <a:rPr lang="en-US" i="1" dirty="0"/>
              <a:t> or .</a:t>
            </a:r>
            <a:r>
              <a:rPr lang="en-US" i="1" dirty="0" err="1"/>
              <a:t>twbx</a:t>
            </a:r>
            <a:r>
              <a:rPr lang="en-US" i="1" dirty="0"/>
              <a:t> file extensions. </a:t>
            </a:r>
          </a:p>
          <a:p>
            <a:r>
              <a:rPr lang="en-US" i="1" dirty="0"/>
              <a:t>Double-click on any workbook file. </a:t>
            </a:r>
          </a:p>
          <a:p>
            <a:r>
              <a:rPr lang="en-US" i="1" dirty="0"/>
              <a:t>Drag any workbook file onto the Tableau desktop icon or onto the running application. </a:t>
            </a:r>
          </a:p>
          <a:p>
            <a:r>
              <a:rPr lang="en-US" i="1"/>
              <a:t>You </a:t>
            </a:r>
            <a:r>
              <a:rPr lang="en-US" i="1" dirty="0"/>
              <a:t>can open multiple workbooks simultaneously. Each workbook is shown in its own window.</a:t>
            </a:r>
          </a:p>
          <a:p>
            <a:r>
              <a:rPr lang="en-US" i="1" dirty="0"/>
              <a:t>The workbook name is displayed in Tableau’s title bar.</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1143000"/>
            <a:ext cx="8382000"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736170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Sheets</a:t>
            </a:r>
            <a:endParaRPr lang="en-US" dirty="0"/>
          </a:p>
        </p:txBody>
      </p:sp>
      <p:sp>
        <p:nvSpPr>
          <p:cNvPr id="3" name="Content Placeholder 2"/>
          <p:cNvSpPr>
            <a:spLocks noGrp="1"/>
          </p:cNvSpPr>
          <p:nvPr>
            <p:ph sz="quarter" idx="1"/>
          </p:nvPr>
        </p:nvSpPr>
        <p:spPr>
          <a:xfrm>
            <a:off x="228600" y="1219200"/>
            <a:ext cx="8610600" cy="5105400"/>
          </a:xfrm>
        </p:spPr>
        <p:txBody>
          <a:bodyPr/>
          <a:lstStyle/>
          <a:p>
            <a:r>
              <a:rPr lang="en-US" i="1" dirty="0"/>
              <a:t>Each workbook can contain worksheets and dashboards. </a:t>
            </a:r>
          </a:p>
          <a:p>
            <a:r>
              <a:rPr lang="en-US" i="1" dirty="0"/>
              <a:t>A worksheet is </a:t>
            </a:r>
            <a:r>
              <a:rPr lang="en-US" i="1"/>
              <a:t>where you </a:t>
            </a:r>
            <a:r>
              <a:rPr lang="en-US" i="1" dirty="0"/>
              <a:t>build views </a:t>
            </a:r>
            <a:r>
              <a:rPr lang="en-US" i="1"/>
              <a:t>of your </a:t>
            </a:r>
            <a:r>
              <a:rPr lang="en-US" i="1" dirty="0"/>
              <a:t>data by dragging and dropping fields onto shelves. </a:t>
            </a:r>
          </a:p>
          <a:p>
            <a:r>
              <a:rPr lang="en-US" i="1" dirty="0"/>
              <a:t>A dashboard is a combination of several worksheets </a:t>
            </a:r>
            <a:r>
              <a:rPr lang="en-US" i="1"/>
              <a:t>that you </a:t>
            </a:r>
            <a:r>
              <a:rPr lang="en-US" i="1" dirty="0"/>
              <a:t>can arrange for presentation or to monitor. </a:t>
            </a:r>
          </a:p>
          <a:p>
            <a:r>
              <a:rPr lang="en-US" i="1" dirty="0"/>
              <a:t>The sheets, whether worksheets or dashboards, display along the bottom of the workbook as tabs.</a:t>
            </a:r>
          </a:p>
          <a:p>
            <a:r>
              <a:rPr lang="en-US" i="1" dirty="0"/>
              <a:t>We can create, open, duplicate, hide, and delete sheets as well as how to organize sheets in a workbook.</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21877678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Files and Folders</a:t>
            </a:r>
            <a:endParaRPr lang="en-US" dirty="0"/>
          </a:p>
        </p:txBody>
      </p:sp>
      <p:sp>
        <p:nvSpPr>
          <p:cNvPr id="3" name="Content Placeholder 2"/>
          <p:cNvSpPr>
            <a:spLocks noGrp="1"/>
          </p:cNvSpPr>
          <p:nvPr>
            <p:ph sz="quarter" idx="1"/>
          </p:nvPr>
        </p:nvSpPr>
        <p:spPr>
          <a:xfrm>
            <a:off x="457200" y="1219200"/>
            <a:ext cx="8229600" cy="5105400"/>
          </a:xfrm>
        </p:spPr>
        <p:txBody>
          <a:bodyPr>
            <a:normAutofit fontScale="77500" lnSpcReduction="20000"/>
          </a:bodyPr>
          <a:lstStyle/>
          <a:p>
            <a:r>
              <a:rPr lang="en-US" i="1" dirty="0"/>
              <a:t>We can save our work using several different Tableau specific file types: workbooks, bookmarks, packaged data files, data extracts, and data connection files.</a:t>
            </a:r>
          </a:p>
          <a:p>
            <a:pPr lvl="1"/>
            <a:r>
              <a:rPr lang="en-US" sz="2500" i="1" dirty="0"/>
              <a:t>Workbooks – Tableau workbook files have the .</a:t>
            </a:r>
            <a:r>
              <a:rPr lang="en-US" sz="2500" i="1" dirty="0" err="1"/>
              <a:t>twb</a:t>
            </a:r>
            <a:r>
              <a:rPr lang="en-US" sz="2500" i="1" dirty="0"/>
              <a:t> file extension and are marked with the workbook icon. Workbooks hold one or more worksheets and dashboards. </a:t>
            </a:r>
          </a:p>
          <a:p>
            <a:pPr lvl="1"/>
            <a:r>
              <a:rPr lang="en-US" sz="2500" i="1" dirty="0"/>
              <a:t>Bookmarks – Tableau bookmark files have the .</a:t>
            </a:r>
            <a:r>
              <a:rPr lang="en-US" sz="2500" i="1" dirty="0" err="1"/>
              <a:t>tbm</a:t>
            </a:r>
            <a:r>
              <a:rPr lang="en-US" sz="2500" i="1" dirty="0"/>
              <a:t> file extension and are marked with the bookmark icon. Bookmarks contain a single worksheet and are an easy way to quickly share your work. </a:t>
            </a:r>
          </a:p>
          <a:p>
            <a:pPr lvl="1"/>
            <a:r>
              <a:rPr lang="en-US" sz="2500" i="1" dirty="0"/>
              <a:t>Packaged Workbooks – Tableau packaged workbooks have the .</a:t>
            </a:r>
            <a:r>
              <a:rPr lang="en-US" sz="2500" i="1" dirty="0" err="1"/>
              <a:t>twbx</a:t>
            </a:r>
            <a:r>
              <a:rPr lang="en-US" sz="2500" i="1" dirty="0"/>
              <a:t> file extension and are marked with the packaged workbook icon. Packaged workbooks contain a workbook along with any supporting local file data sources and background images. This format is the best way to package your work for sharing with others who don’t have access to the data. </a:t>
            </a:r>
          </a:p>
          <a:p>
            <a:pPr lvl="1"/>
            <a:r>
              <a:rPr lang="en-US" sz="2500" i="1" dirty="0"/>
              <a:t>Data Extract Files – Tableau data extract files have the .</a:t>
            </a:r>
            <a:r>
              <a:rPr lang="en-US" sz="2500" i="1" dirty="0" err="1"/>
              <a:t>tde</a:t>
            </a:r>
            <a:r>
              <a:rPr lang="en-US" sz="2500" i="1" dirty="0"/>
              <a:t> file extension and are marked with the extract icon. Extract files are a local copy of a subset or entire data source that you can use to share data, and improve database performance. </a:t>
            </a:r>
          </a:p>
          <a:p>
            <a:pPr lvl="1"/>
            <a:r>
              <a:rPr lang="en-US" sz="2500" i="1" dirty="0"/>
              <a:t>Data Connection Files – Tableau data connection files have the .</a:t>
            </a:r>
            <a:r>
              <a:rPr lang="en-US" sz="2500" i="1" dirty="0" err="1"/>
              <a:t>tds</a:t>
            </a:r>
            <a:r>
              <a:rPr lang="en-US" sz="2500" i="1" dirty="0"/>
              <a:t> file extension and are marked with the data connection icon. Data connection files are shortcuts for quickly connecting to data sources that you use often.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7823654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Using Tableau</a:t>
            </a:r>
            <a:endParaRPr lang="en-US" dirty="0"/>
          </a:p>
        </p:txBody>
      </p:sp>
      <p:sp>
        <p:nvSpPr>
          <p:cNvPr id="3" name="Content Placeholder 2"/>
          <p:cNvSpPr>
            <a:spLocks noGrp="1"/>
          </p:cNvSpPr>
          <p:nvPr>
            <p:ph sz="quarter" idx="1"/>
          </p:nvPr>
        </p:nvSpPr>
        <p:spPr/>
        <p:txBody>
          <a:bodyPr/>
          <a:lstStyle/>
          <a:p>
            <a:endParaRPr lang="en-US" dirty="0"/>
          </a:p>
          <a:p>
            <a:endParaRPr lang="en-US" dirty="0"/>
          </a:p>
          <a:p>
            <a:r>
              <a:rPr lang="en-US" dirty="0"/>
              <a:t>Work with Microsoft excel…</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7422767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819400"/>
            <a:ext cx="8229600" cy="990600"/>
          </a:xfrm>
        </p:spPr>
        <p:txBody>
          <a:bodyPr>
            <a:normAutofit/>
          </a:bodyPr>
          <a:lstStyle/>
          <a:p>
            <a:r>
              <a:rPr lang="en-US" sz="5400" b="1" dirty="0"/>
              <a:t>Connect to Data</a:t>
            </a:r>
            <a:endParaRPr lang="en-US" sz="54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26898376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Basic Connection</a:t>
            </a:r>
            <a:endParaRPr lang="en-US" dirty="0"/>
          </a:p>
        </p:txBody>
      </p:sp>
      <p:sp>
        <p:nvSpPr>
          <p:cNvPr id="3" name="Content Placeholder 2"/>
          <p:cNvSpPr>
            <a:spLocks noGrp="1"/>
          </p:cNvSpPr>
          <p:nvPr>
            <p:ph sz="quarter" idx="1"/>
          </p:nvPr>
        </p:nvSpPr>
        <p:spPr/>
        <p:txBody>
          <a:bodyPr/>
          <a:lstStyle/>
          <a:p>
            <a:r>
              <a:rPr lang="en-US" i="1" dirty="0"/>
              <a:t>To begin </a:t>
            </a:r>
            <a:r>
              <a:rPr lang="en-US" i="1"/>
              <a:t>analyzing your </a:t>
            </a:r>
            <a:r>
              <a:rPr lang="en-US" i="1" dirty="0"/>
              <a:t>data, first connect Tableau to one or more data sources. </a:t>
            </a:r>
          </a:p>
          <a:p>
            <a:r>
              <a:rPr lang="en-US" i="1" dirty="0"/>
              <a:t>A data source can be as simple as an Excel workbook, or as elaborate as a SQL Server or Oracle data warehouse. </a:t>
            </a:r>
          </a:p>
          <a:p>
            <a:r>
              <a:rPr lang="en-US" i="1" dirty="0"/>
              <a:t>After connecting, the data fields become available in the Data window on the left side of the workbook.</a:t>
            </a:r>
          </a:p>
          <a:p>
            <a:r>
              <a:rPr lang="en-US" b="1" u="sng" dirty="0"/>
              <a:t>Supported Data Sources </a:t>
            </a:r>
          </a:p>
          <a:p>
            <a:pPr lvl="1"/>
            <a:r>
              <a:rPr lang="en-US" i="1" dirty="0"/>
              <a:t>Tableau supports a wide variety of data sources, including Microsoft Office files, SQL databases, comma delimited text files, and multi-dimensional databases.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48083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to Connect to a Data Source</a:t>
            </a:r>
            <a:endParaRPr lang="en-US" dirty="0"/>
          </a:p>
        </p:txBody>
      </p:sp>
      <p:sp>
        <p:nvSpPr>
          <p:cNvPr id="3" name="Content Placeholder 2"/>
          <p:cNvSpPr>
            <a:spLocks noGrp="1"/>
          </p:cNvSpPr>
          <p:nvPr>
            <p:ph sz="quarter" idx="1"/>
          </p:nvPr>
        </p:nvSpPr>
        <p:spPr/>
        <p:txBody>
          <a:bodyPr/>
          <a:lstStyle/>
          <a:p>
            <a:r>
              <a:rPr lang="en-US" i="1" dirty="0"/>
              <a:t>To build views </a:t>
            </a:r>
            <a:r>
              <a:rPr lang="en-US" i="1"/>
              <a:t>of your </a:t>
            </a:r>
            <a:r>
              <a:rPr lang="en-US" i="1" dirty="0"/>
              <a:t>data</a:t>
            </a:r>
            <a:r>
              <a:rPr lang="en-US" i="1"/>
              <a:t>, you </a:t>
            </a:r>
            <a:r>
              <a:rPr lang="en-US" i="1" dirty="0"/>
              <a:t>must first connect Tableau to a data source. </a:t>
            </a:r>
          </a:p>
          <a:p>
            <a:r>
              <a:rPr lang="en-US" i="1"/>
              <a:t>You </a:t>
            </a:r>
            <a:r>
              <a:rPr lang="en-US" i="1" dirty="0"/>
              <a:t>can connect to any supported data source with the Connect to Data dialog box. </a:t>
            </a:r>
            <a:endParaRPr lang="en-US" dirty="0"/>
          </a:p>
          <a:p>
            <a:pPr lvl="2"/>
            <a:r>
              <a:rPr lang="en-US" i="1" dirty="0"/>
              <a:t>1. Select Data &gt; Connect to Data or press Ctrl + D </a:t>
            </a:r>
            <a:r>
              <a:rPr lang="en-US" i="1"/>
              <a:t>on your </a:t>
            </a:r>
            <a:r>
              <a:rPr lang="en-US" i="1" dirty="0"/>
              <a:t>keyboard</a:t>
            </a:r>
            <a:r>
              <a:rPr lang="en-US" i="1"/>
              <a:t>. You </a:t>
            </a:r>
            <a:r>
              <a:rPr lang="en-US" i="1" dirty="0"/>
              <a:t>can also select the Connect to Data option on the start page.</a:t>
            </a:r>
          </a:p>
          <a:p>
            <a:pPr lvl="2"/>
            <a:endParaRPr lang="en-US" i="1" dirty="0"/>
          </a:p>
          <a:p>
            <a:pPr lvl="2"/>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0686" y="3657600"/>
            <a:ext cx="4061114"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39516082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Agenda </a:t>
            </a:r>
          </a:p>
        </p:txBody>
      </p:sp>
      <p:sp>
        <p:nvSpPr>
          <p:cNvPr id="3" name="Content Placeholder 2"/>
          <p:cNvSpPr>
            <a:spLocks noGrp="1"/>
          </p:cNvSpPr>
          <p:nvPr>
            <p:ph sz="quarter" idx="1"/>
          </p:nvPr>
        </p:nvSpPr>
        <p:spPr>
          <a:xfrm>
            <a:off x="457200" y="1219200"/>
            <a:ext cx="8229600" cy="5105400"/>
          </a:xfrm>
        </p:spPr>
        <p:txBody>
          <a:bodyPr/>
          <a:lstStyle/>
          <a:p>
            <a:r>
              <a:rPr lang="en-US" dirty="0"/>
              <a:t>After completion of this knowledge transformation participants are able to understand all the in and out aspects of Tableau 7.0 (Desktop and Server). Topics to be covered in this training are:</a:t>
            </a:r>
          </a:p>
          <a:p>
            <a:pPr lvl="2"/>
            <a:r>
              <a:rPr lang="en-US" dirty="0"/>
              <a:t>What is Tableau?</a:t>
            </a:r>
          </a:p>
          <a:p>
            <a:pPr lvl="2"/>
            <a:r>
              <a:rPr lang="en-US" dirty="0"/>
              <a:t>Why to use this and how to use?</a:t>
            </a:r>
          </a:p>
          <a:p>
            <a:pPr lvl="2"/>
            <a:r>
              <a:rPr lang="en-US" dirty="0"/>
              <a:t>Connecting to Data and introduction to data source concepts</a:t>
            </a:r>
          </a:p>
          <a:p>
            <a:pPr lvl="2"/>
            <a:r>
              <a:rPr lang="en-US" dirty="0"/>
              <a:t>Understanding the Tableau workspace</a:t>
            </a:r>
          </a:p>
          <a:p>
            <a:pPr lvl="2"/>
            <a:r>
              <a:rPr lang="en-US" dirty="0"/>
              <a:t>Building Basic Views</a:t>
            </a:r>
          </a:p>
          <a:p>
            <a:pPr lvl="2"/>
            <a:r>
              <a:rPr lang="en-US" dirty="0"/>
              <a:t>Using Show Me!</a:t>
            </a:r>
          </a:p>
          <a:p>
            <a:pPr lvl="2"/>
            <a:r>
              <a:rPr lang="en-US" dirty="0"/>
              <a:t>Saving and Sharing your work-overview</a:t>
            </a:r>
          </a:p>
          <a:p>
            <a:pPr lvl="2"/>
            <a:r>
              <a:rPr lang="en-US" dirty="0"/>
              <a:t>Working with Multiple Connections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Tree>
    <p:extLst>
      <p:ext uri="{BB962C8B-B14F-4D97-AF65-F5344CB8AC3E}">
        <p14:creationId xmlns:p14="http://schemas.microsoft.com/office/powerpoint/2010/main" val="7562973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sz="2200" i="1" dirty="0"/>
              <a:t>2. On the Connect to Data page, select the type of </a:t>
            </a:r>
            <a:r>
              <a:rPr lang="en-US" sz="2200" i="1"/>
              <a:t>data you </a:t>
            </a:r>
            <a:r>
              <a:rPr lang="en-US" sz="2200" i="1" dirty="0"/>
              <a:t>want to connect to</a:t>
            </a:r>
            <a:r>
              <a:rPr lang="en-US" sz="2200" i="1"/>
              <a:t>. You </a:t>
            </a:r>
            <a:r>
              <a:rPr lang="en-US" sz="2200" i="1" dirty="0"/>
              <a:t>can also select a saved data connection (TDS files) open a Tableau Server Data Source.</a:t>
            </a:r>
          </a:p>
          <a:p>
            <a:pPr lvl="2"/>
            <a:endParaRPr lang="en-US" sz="2200" i="1" dirty="0"/>
          </a:p>
          <a:p>
            <a:pPr lvl="2"/>
            <a:endParaRPr lang="en-US" sz="2200" i="1" dirty="0"/>
          </a:p>
          <a:p>
            <a:pPr lvl="2"/>
            <a:endParaRPr lang="en-US" sz="2200" i="1" dirty="0"/>
          </a:p>
          <a:p>
            <a:pPr lvl="2"/>
            <a:endParaRPr lang="en-US" sz="2200" i="1" dirty="0"/>
          </a:p>
          <a:p>
            <a:pPr lvl="2"/>
            <a:endParaRPr lang="en-US" sz="2200" i="1" dirty="0"/>
          </a:p>
          <a:p>
            <a:pPr lvl="2"/>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2286000"/>
            <a:ext cx="7781925"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1894635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3. A data source-specific dialog box opens that </a:t>
            </a:r>
            <a:r>
              <a:rPr lang="en-US" i="1"/>
              <a:t>allows you </a:t>
            </a:r>
            <a:r>
              <a:rPr lang="en-US" i="1" dirty="0"/>
              <a:t>to complete the connection process.  </a:t>
            </a:r>
          </a:p>
          <a:p>
            <a:pPr lvl="2"/>
            <a:r>
              <a:rPr lang="en-US" i="1" dirty="0"/>
              <a:t>Another way to connect to data is to import from a workbook. A workbook can contain multiple worksheets, each of which can be connected to a different data source. </a:t>
            </a:r>
          </a:p>
          <a:p>
            <a:pPr lvl="2"/>
            <a:r>
              <a:rPr lang="en-US" i="1" dirty="0"/>
              <a:t>To import a connection from a workbook click the Import from Workbook button at the bottom of the Select Saved Connection tab in the Connect to Data dialog box.</a:t>
            </a:r>
          </a:p>
          <a:p>
            <a:pPr lvl="2"/>
            <a:r>
              <a:rPr lang="en-US" i="1" dirty="0"/>
              <a:t>After the connection is established, the data source fields display on the left side of the workbook in the Data window.</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4267200"/>
            <a:ext cx="3200400"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a:p>
        </p:txBody>
      </p:sp>
    </p:spTree>
    <p:extLst>
      <p:ext uri="{BB962C8B-B14F-4D97-AF65-F5344CB8AC3E}">
        <p14:creationId xmlns:p14="http://schemas.microsoft.com/office/powerpoint/2010/main" val="1693759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Building Views</a:t>
            </a:r>
            <a:endParaRPr lang="en-US" dirty="0"/>
          </a:p>
        </p:txBody>
      </p:sp>
      <p:sp>
        <p:nvSpPr>
          <p:cNvPr id="3" name="Content Placeholder 2"/>
          <p:cNvSpPr>
            <a:spLocks noGrp="1"/>
          </p:cNvSpPr>
          <p:nvPr>
            <p:ph sz="quarter" idx="1"/>
          </p:nvPr>
        </p:nvSpPr>
        <p:spPr>
          <a:xfrm>
            <a:off x="457200" y="1219200"/>
            <a:ext cx="8458200" cy="5105400"/>
          </a:xfrm>
        </p:spPr>
        <p:txBody>
          <a:bodyPr>
            <a:normAutofit/>
          </a:bodyPr>
          <a:lstStyle/>
          <a:p>
            <a:r>
              <a:rPr lang="en-US" i="1" dirty="0"/>
              <a:t>We can build data views by dragging fields from the Data window and dropping them onto the shelves that are part of every Tableau worksheet.</a:t>
            </a:r>
          </a:p>
          <a:p>
            <a:pPr lvl="1"/>
            <a:r>
              <a:rPr lang="en-US" b="1" dirty="0"/>
              <a:t>Example 1 – Basic View</a:t>
            </a:r>
          </a:p>
          <a:p>
            <a:pPr lvl="2"/>
            <a:r>
              <a:rPr lang="en-US" i="1" dirty="0"/>
              <a:t>In this example, we will build a basic view that shows yearly profits.</a:t>
            </a:r>
            <a:endParaRPr lang="en-US" dirty="0"/>
          </a:p>
          <a:p>
            <a:pPr lvl="1"/>
            <a:r>
              <a:rPr lang="en-US" b="1" dirty="0"/>
              <a:t>Example 2 – Nested Table</a:t>
            </a:r>
          </a:p>
          <a:p>
            <a:pPr lvl="2"/>
            <a:r>
              <a:rPr lang="en-US" i="1" dirty="0"/>
              <a:t>In this example we will modify the view from Example 1 – Basic View to show quarters in addition to years.</a:t>
            </a:r>
            <a:endParaRPr lang="en-US" b="1" dirty="0"/>
          </a:p>
          <a:p>
            <a:pPr lvl="1"/>
            <a:r>
              <a:rPr lang="en-US" b="1" dirty="0"/>
              <a:t>Example 3 – Small Multiples</a:t>
            </a:r>
          </a:p>
          <a:p>
            <a:pPr lvl="2"/>
            <a:r>
              <a:rPr lang="en-US" i="1" dirty="0"/>
              <a:t>In this example we will modify the view from Example 2 – Nested Table to show quarterly profit by year and customer segment.</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3088799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1"/>
            <a:r>
              <a:rPr lang="en-US" b="1" dirty="0"/>
              <a:t>Example 4 – Filter Data</a:t>
            </a:r>
          </a:p>
          <a:p>
            <a:pPr lvl="2"/>
            <a:r>
              <a:rPr lang="en-US" i="1" dirty="0"/>
              <a:t>In this example we will modify the view from Example 3 – Small Multiples to only show data for orders in 2009 and 2010 where the sale amount was greater than $10,000.</a:t>
            </a:r>
            <a:endParaRPr lang="en-US" dirty="0"/>
          </a:p>
          <a:p>
            <a:pPr lvl="1"/>
            <a:r>
              <a:rPr lang="en-US" b="1" dirty="0"/>
              <a:t>Example 5 – Color Encoding</a:t>
            </a:r>
          </a:p>
          <a:p>
            <a:pPr lvl="2"/>
            <a:r>
              <a:rPr lang="en-US" i="1" dirty="0"/>
              <a:t>In this example we will modify the view from Example 4 – Filter Data to color the marks by region.</a:t>
            </a:r>
            <a:endParaRPr lang="en-US" b="1" dirty="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29389773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to Data Sources</a:t>
            </a:r>
            <a:endParaRPr lang="en-US" dirty="0"/>
          </a:p>
        </p:txBody>
      </p:sp>
      <p:sp>
        <p:nvSpPr>
          <p:cNvPr id="3" name="Content Placeholder 2"/>
          <p:cNvSpPr>
            <a:spLocks noGrp="1"/>
          </p:cNvSpPr>
          <p:nvPr>
            <p:ph sz="quarter" idx="1"/>
          </p:nvPr>
        </p:nvSpPr>
        <p:spPr/>
        <p:txBody>
          <a:bodyPr/>
          <a:lstStyle/>
          <a:p>
            <a:r>
              <a:rPr lang="en-US" dirty="0"/>
              <a:t>The following </a:t>
            </a:r>
            <a:r>
              <a:rPr lang="en-US" i="1" dirty="0"/>
              <a:t>examples show you how to connect to the following Relational and Multidimensional specific data sources.</a:t>
            </a:r>
          </a:p>
          <a:p>
            <a:pPr lvl="1"/>
            <a:r>
              <a:rPr lang="en-US" sz="2500" b="1" dirty="0"/>
              <a:t>Tableau Data Extract File </a:t>
            </a:r>
          </a:p>
          <a:p>
            <a:pPr lvl="1"/>
            <a:r>
              <a:rPr lang="en-US" sz="2500" b="1" dirty="0"/>
              <a:t>Microsoft Access Database</a:t>
            </a:r>
          </a:p>
          <a:p>
            <a:pPr lvl="1"/>
            <a:r>
              <a:rPr lang="en-US" sz="2500" b="1" dirty="0"/>
              <a:t>Microsoft Excel Workbook</a:t>
            </a:r>
          </a:p>
          <a:p>
            <a:pPr lvl="1"/>
            <a:r>
              <a:rPr lang="en-US" sz="2500" b="1" dirty="0"/>
              <a:t>Text File </a:t>
            </a:r>
          </a:p>
          <a:p>
            <a:pPr lvl="1"/>
            <a:r>
              <a:rPr lang="en-US" sz="2500" b="1" dirty="0"/>
              <a:t>Tableau Server </a:t>
            </a:r>
            <a:endParaRPr lang="en-US" dirty="0"/>
          </a:p>
          <a:p>
            <a:pPr lvl="1"/>
            <a:r>
              <a:rPr lang="en-US" sz="2500" b="1" dirty="0" err="1"/>
              <a:t>Mysql</a:t>
            </a:r>
            <a:endParaRPr lang="en-US" sz="25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24</a:t>
            </a:fld>
            <a:endParaRPr lang="en-US"/>
          </a:p>
        </p:txBody>
      </p:sp>
    </p:spTree>
    <p:extLst>
      <p:ext uri="{BB962C8B-B14F-4D97-AF65-F5344CB8AC3E}">
        <p14:creationId xmlns:p14="http://schemas.microsoft.com/office/powerpoint/2010/main" val="21424341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Clipboard Data Sources</a:t>
            </a:r>
            <a:endParaRPr lang="en-US" dirty="0"/>
          </a:p>
        </p:txBody>
      </p:sp>
      <p:sp>
        <p:nvSpPr>
          <p:cNvPr id="3" name="Content Placeholder 2"/>
          <p:cNvSpPr>
            <a:spLocks noGrp="1"/>
          </p:cNvSpPr>
          <p:nvPr>
            <p:ph sz="quarter" idx="1"/>
          </p:nvPr>
        </p:nvSpPr>
        <p:spPr/>
        <p:txBody>
          <a:bodyPr/>
          <a:lstStyle/>
          <a:p>
            <a:r>
              <a:rPr lang="en-US" i="1"/>
              <a:t>Sometimes you </a:t>
            </a:r>
            <a:r>
              <a:rPr lang="en-US" i="1" dirty="0"/>
              <a:t>want to pull in data from an outside source for some quick analysis. </a:t>
            </a:r>
          </a:p>
          <a:p>
            <a:r>
              <a:rPr lang="en-US" i="1" dirty="0"/>
              <a:t>Rather than create a whole data source and then connect in Tableau</a:t>
            </a:r>
            <a:r>
              <a:rPr lang="en-US" i="1"/>
              <a:t>, you </a:t>
            </a:r>
            <a:r>
              <a:rPr lang="en-US" i="1" dirty="0"/>
              <a:t>can copy and paste the data directly into the application. </a:t>
            </a:r>
          </a:p>
          <a:p>
            <a:r>
              <a:rPr lang="en-US" i="1" dirty="0"/>
              <a:t>Tableau automatically creates a data source </a:t>
            </a:r>
            <a:r>
              <a:rPr lang="en-US" i="1"/>
              <a:t>that you </a:t>
            </a:r>
            <a:r>
              <a:rPr lang="en-US" i="1" dirty="0"/>
              <a:t>can begin analyzing. </a:t>
            </a:r>
          </a:p>
          <a:p>
            <a:r>
              <a:rPr lang="en-US" i="1"/>
              <a:t>When you </a:t>
            </a:r>
            <a:r>
              <a:rPr lang="en-US" i="1" dirty="0"/>
              <a:t>save the workbook, the data source is saved as a tab delimited text file </a:t>
            </a:r>
            <a:r>
              <a:rPr lang="en-US" i="1"/>
              <a:t>into your </a:t>
            </a:r>
            <a:r>
              <a:rPr lang="en-US" i="1" dirty="0"/>
              <a:t>Tableau Repository.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7484870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Working with Multiple Connections</a:t>
            </a:r>
            <a:endParaRPr lang="en-US" dirty="0"/>
          </a:p>
        </p:txBody>
      </p:sp>
      <p:sp>
        <p:nvSpPr>
          <p:cNvPr id="3" name="Content Placeholder 2"/>
          <p:cNvSpPr>
            <a:spLocks noGrp="1"/>
          </p:cNvSpPr>
          <p:nvPr>
            <p:ph sz="quarter" idx="1"/>
          </p:nvPr>
        </p:nvSpPr>
        <p:spPr/>
        <p:txBody>
          <a:bodyPr/>
          <a:lstStyle/>
          <a:p>
            <a:r>
              <a:rPr lang="en-US" i="1" dirty="0"/>
              <a:t>A workbook can contain multiple connections to multiple data sources. </a:t>
            </a:r>
          </a:p>
          <a:p>
            <a:r>
              <a:rPr lang="en-US" i="1" dirty="0"/>
              <a:t>Each connection is listed at the top of the Data window. </a:t>
            </a:r>
          </a:p>
          <a:p>
            <a:r>
              <a:rPr lang="en-US" i="1" dirty="0"/>
              <a:t>Each worksheet has a primary connection and can optionally have several secondary connections using data blending. </a:t>
            </a:r>
          </a:p>
          <a:p>
            <a:r>
              <a:rPr lang="en-US" i="1" dirty="0"/>
              <a:t>The primary connection and the secondary connections are linked by specified relationships. </a:t>
            </a:r>
          </a:p>
          <a:p>
            <a:r>
              <a:rPr lang="en-US" i="1" dirty="0"/>
              <a:t>Adding a secondary connection to a sheet can be useful </a:t>
            </a:r>
            <a:r>
              <a:rPr lang="en-US" i="1"/>
              <a:t>when you </a:t>
            </a:r>
            <a:r>
              <a:rPr lang="en-US" i="1" dirty="0"/>
              <a:t>have data in multiple data sources </a:t>
            </a:r>
            <a:r>
              <a:rPr lang="en-US" i="1"/>
              <a:t>that you </a:t>
            </a:r>
            <a:r>
              <a:rPr lang="en-US" i="1" dirty="0"/>
              <a:t>want to integrate into a single analysis.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17505753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Blending</a:t>
            </a:r>
            <a:endParaRPr lang="en-US" dirty="0"/>
          </a:p>
        </p:txBody>
      </p:sp>
      <p:sp>
        <p:nvSpPr>
          <p:cNvPr id="3" name="Content Placeholder 2"/>
          <p:cNvSpPr>
            <a:spLocks noGrp="1"/>
          </p:cNvSpPr>
          <p:nvPr>
            <p:ph sz="quarter" idx="1"/>
          </p:nvPr>
        </p:nvSpPr>
        <p:spPr/>
        <p:txBody>
          <a:bodyPr>
            <a:normAutofit fontScale="92500" lnSpcReduction="10000"/>
          </a:bodyPr>
          <a:lstStyle/>
          <a:p>
            <a:r>
              <a:rPr lang="en-US" i="1" dirty="0"/>
              <a:t>Data blending is </a:t>
            </a:r>
            <a:r>
              <a:rPr lang="en-US" i="1"/>
              <a:t>when you </a:t>
            </a:r>
            <a:r>
              <a:rPr lang="en-US" i="1" dirty="0"/>
              <a:t>blend data from multiple data sources on a single worksheet. </a:t>
            </a:r>
          </a:p>
          <a:p>
            <a:r>
              <a:rPr lang="en-US" i="1" dirty="0"/>
              <a:t>The data is joined on common dimensions. </a:t>
            </a:r>
          </a:p>
          <a:p>
            <a:r>
              <a:rPr lang="en-US" i="1" dirty="0"/>
              <a:t>Data Blending does not create row level joins and is not a way to add new dimensions or rows </a:t>
            </a:r>
            <a:r>
              <a:rPr lang="en-US" i="1"/>
              <a:t>to your </a:t>
            </a:r>
            <a:r>
              <a:rPr lang="en-US" i="1" dirty="0"/>
              <a:t>data. </a:t>
            </a:r>
          </a:p>
          <a:p>
            <a:r>
              <a:rPr lang="en-US" i="1" dirty="0"/>
              <a:t>Data blending should be used </a:t>
            </a:r>
            <a:r>
              <a:rPr lang="en-US" i="1"/>
              <a:t>when you </a:t>
            </a:r>
            <a:r>
              <a:rPr lang="en-US" i="1" dirty="0"/>
              <a:t>have related data in multiple data sources </a:t>
            </a:r>
            <a:r>
              <a:rPr lang="en-US" i="1"/>
              <a:t>that you </a:t>
            </a:r>
            <a:r>
              <a:rPr lang="en-US" i="1" dirty="0"/>
              <a:t>want to analyze together in a single view. </a:t>
            </a:r>
          </a:p>
          <a:p>
            <a:r>
              <a:rPr lang="en-US" i="1" dirty="0"/>
              <a:t>For example</a:t>
            </a:r>
            <a:r>
              <a:rPr lang="en-US" i="1"/>
              <a:t>, you </a:t>
            </a:r>
            <a:r>
              <a:rPr lang="en-US" i="1" dirty="0"/>
              <a:t>may have Sales data collected in an Oracle database and Sales Goal data in an Excel spreadsheet. </a:t>
            </a:r>
          </a:p>
          <a:p>
            <a:r>
              <a:rPr lang="en-US" i="1" dirty="0"/>
              <a:t>To compare actual sales to target sales</a:t>
            </a:r>
            <a:r>
              <a:rPr lang="en-US" i="1"/>
              <a:t>, you </a:t>
            </a:r>
            <a:r>
              <a:rPr lang="en-US" i="1" dirty="0"/>
              <a:t>can blend the data based on common dimensions to get access to the Sales Goal measure.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32984076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Adding a Secondary Connection</a:t>
            </a:r>
          </a:p>
        </p:txBody>
      </p:sp>
      <p:sp>
        <p:nvSpPr>
          <p:cNvPr id="3" name="Content Placeholder 2"/>
          <p:cNvSpPr>
            <a:spLocks noGrp="1"/>
          </p:cNvSpPr>
          <p:nvPr>
            <p:ph sz="quarter" idx="1"/>
          </p:nvPr>
        </p:nvSpPr>
        <p:spPr>
          <a:xfrm>
            <a:off x="457200" y="1219200"/>
            <a:ext cx="8229600" cy="5105400"/>
          </a:xfrm>
        </p:spPr>
        <p:txBody>
          <a:bodyPr/>
          <a:lstStyle/>
          <a:p>
            <a:r>
              <a:rPr lang="en-US" i="1"/>
              <a:t>Sometimes you </a:t>
            </a:r>
            <a:r>
              <a:rPr lang="en-US" i="1" dirty="0"/>
              <a:t>may have data in two separate data sources </a:t>
            </a:r>
            <a:r>
              <a:rPr lang="en-US" i="1"/>
              <a:t>that you </a:t>
            </a:r>
            <a:r>
              <a:rPr lang="en-US" i="1" dirty="0"/>
              <a:t>want to analyze together on a single worksheet. </a:t>
            </a:r>
          </a:p>
          <a:p>
            <a:r>
              <a:rPr lang="en-US" i="1"/>
              <a:t>While you </a:t>
            </a:r>
            <a:r>
              <a:rPr lang="en-US" i="1" dirty="0"/>
              <a:t>can analyze several data sources together on the same worksheet, each worksheet must have a primary data source.</a:t>
            </a:r>
          </a:p>
          <a:p>
            <a:r>
              <a:rPr lang="en-US" i="1" dirty="0"/>
              <a:t>The primary data source is the connection </a:t>
            </a:r>
            <a:r>
              <a:rPr lang="en-US" i="1"/>
              <a:t>that you </a:t>
            </a:r>
            <a:r>
              <a:rPr lang="en-US" i="1" dirty="0"/>
              <a:t>first use in the view. </a:t>
            </a:r>
            <a:r>
              <a:rPr lang="en-US" i="1"/>
              <a:t>After you </a:t>
            </a:r>
            <a:r>
              <a:rPr lang="en-US" i="1" dirty="0"/>
              <a:t>drag fields to the view, the primary connection is marked with a blue check mark.</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1552" y="4752975"/>
            <a:ext cx="3714750" cy="1495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41242290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534400" cy="5105400"/>
          </a:xfrm>
        </p:spPr>
        <p:txBody>
          <a:bodyPr>
            <a:normAutofit/>
          </a:bodyPr>
          <a:lstStyle/>
          <a:p>
            <a:r>
              <a:rPr lang="en-US" i="1"/>
              <a:t>If you </a:t>
            </a:r>
            <a:r>
              <a:rPr lang="en-US" i="1" dirty="0"/>
              <a:t>switch to another connection</a:t>
            </a:r>
            <a:r>
              <a:rPr lang="en-US" i="1"/>
              <a:t>, you’ll </a:t>
            </a:r>
            <a:r>
              <a:rPr lang="en-US" i="1" dirty="0"/>
              <a:t>notice that the Data window is marked with an orange color to indicate that </a:t>
            </a:r>
            <a:r>
              <a:rPr lang="en-US" i="1"/>
              <a:t>if you </a:t>
            </a:r>
            <a:r>
              <a:rPr lang="en-US" i="1" dirty="0"/>
              <a:t>use fields from this connection, it will become the secondary connection.</a:t>
            </a:r>
          </a:p>
          <a:p>
            <a:r>
              <a:rPr lang="en-US" b="1" i="1" dirty="0"/>
              <a:t>To add a secondary connection:</a:t>
            </a:r>
          </a:p>
          <a:p>
            <a:pPr lvl="2"/>
            <a:r>
              <a:rPr lang="en-US" sz="2200" i="1" dirty="0"/>
              <a:t>1. Connect to the primary data source and build a view. </a:t>
            </a:r>
          </a:p>
          <a:p>
            <a:pPr lvl="2"/>
            <a:r>
              <a:rPr lang="en-US" sz="2200" i="1" dirty="0"/>
              <a:t>2. </a:t>
            </a:r>
            <a:r>
              <a:rPr lang="en-US" sz="2200" i="1"/>
              <a:t>When you </a:t>
            </a:r>
            <a:r>
              <a:rPr lang="en-US" sz="2200" i="1" dirty="0"/>
              <a:t>need additional data from a separate data source, select Data &gt; Connect to Data.  </a:t>
            </a:r>
          </a:p>
          <a:p>
            <a:pPr lvl="2"/>
            <a:r>
              <a:rPr lang="en-US" sz="2200" i="1" dirty="0"/>
              <a:t>3. On the worksheet </a:t>
            </a:r>
            <a:r>
              <a:rPr lang="en-US" sz="2200" i="1"/>
              <a:t>where you </a:t>
            </a:r>
            <a:r>
              <a:rPr lang="en-US" sz="2200" i="1" dirty="0"/>
              <a:t>need the secondary data, select the new connection. </a:t>
            </a:r>
          </a:p>
          <a:p>
            <a:pPr lvl="2"/>
            <a:r>
              <a:rPr lang="en-US" sz="2200" i="1" dirty="0"/>
              <a:t>Notice that the Data window is colored orange to indicate that it is a </a:t>
            </a:r>
          </a:p>
          <a:p>
            <a:pPr marL="594360" lvl="2" indent="0">
              <a:buNone/>
            </a:pPr>
            <a:r>
              <a:rPr lang="en-US" sz="2200" i="1" dirty="0"/>
              <a:t>	secondary data source.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29</a:t>
            </a:fld>
            <a:endParaRPr lang="en-US"/>
          </a:p>
        </p:txBody>
      </p:sp>
    </p:spTree>
    <p:extLst>
      <p:ext uri="{BB962C8B-B14F-4D97-AF65-F5344CB8AC3E}">
        <p14:creationId xmlns:p14="http://schemas.microsoft.com/office/powerpoint/2010/main" val="1503922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r>
              <a:rPr lang="en-US" dirty="0"/>
              <a:t>Understanding Data Blending</a:t>
            </a:r>
          </a:p>
          <a:p>
            <a:r>
              <a:rPr lang="en-US" dirty="0"/>
              <a:t>Joining Tables </a:t>
            </a:r>
          </a:p>
          <a:p>
            <a:r>
              <a:rPr lang="en-US" dirty="0"/>
              <a:t>Extracting Data</a:t>
            </a:r>
          </a:p>
          <a:p>
            <a:r>
              <a:rPr lang="en-US" dirty="0"/>
              <a:t>Filtering </a:t>
            </a:r>
          </a:p>
          <a:p>
            <a:r>
              <a:rPr lang="en-US" dirty="0"/>
              <a:t>Sorting, Grouping, and Sets</a:t>
            </a:r>
          </a:p>
          <a:p>
            <a:r>
              <a:rPr lang="en-US" dirty="0"/>
              <a:t>Reference Lines and Bands</a:t>
            </a:r>
          </a:p>
          <a:p>
            <a:r>
              <a:rPr lang="en-US" dirty="0"/>
              <a:t>Advanced Analysis</a:t>
            </a:r>
          </a:p>
          <a:p>
            <a:pPr lvl="1"/>
            <a:r>
              <a:rPr lang="en-US" dirty="0"/>
              <a:t>Actions</a:t>
            </a:r>
          </a:p>
          <a:p>
            <a:pPr lvl="1"/>
            <a:r>
              <a:rPr lang="en-US" dirty="0"/>
              <a:t>Filter Actions </a:t>
            </a:r>
          </a:p>
          <a:p>
            <a:pPr lvl="1"/>
            <a:r>
              <a:rPr lang="en-US" dirty="0"/>
              <a:t>Highlight Actions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427066098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normAutofit/>
          </a:bodyPr>
          <a:lstStyle/>
          <a:p>
            <a:pPr lvl="2"/>
            <a:r>
              <a:rPr lang="en-US" sz="2200" i="1" dirty="0"/>
              <a:t>If your view uses any fields that exist in the secondary data source, you’ll see that Tableau automatically defined a relationship to link those two columns. </a:t>
            </a:r>
          </a:p>
          <a:p>
            <a:pPr lvl="2"/>
            <a:r>
              <a:rPr lang="en-US" sz="2200" i="1" dirty="0"/>
              <a:t>Linked fields are marked with a link icon    in the Data window.  </a:t>
            </a:r>
          </a:p>
          <a:p>
            <a:pPr lvl="2"/>
            <a:r>
              <a:rPr lang="en-US" sz="2200" i="1" dirty="0"/>
              <a:t>You must have a linked field in the view to use data from the secondary connection. </a:t>
            </a:r>
          </a:p>
          <a:p>
            <a:pPr lvl="2"/>
            <a:r>
              <a:rPr lang="en-US" sz="2200" i="1" dirty="0"/>
              <a:t>5. Drag the fields from the secondary data source into the view. </a:t>
            </a:r>
          </a:p>
          <a:p>
            <a:pPr lvl="2"/>
            <a:r>
              <a:rPr lang="en-US" sz="2200" i="1" dirty="0"/>
              <a:t>The fields in the view that are from the secondary data source are marked with an orange check mark to indicate that they are from the secondary data source.</a:t>
            </a:r>
            <a:endParaRPr lang="en-US" dirty="0"/>
          </a:p>
          <a:p>
            <a:endParaRPr lang="en-US" dirty="0"/>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750" y="2476500"/>
            <a:ext cx="247650" cy="11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4724400"/>
            <a:ext cx="2514600"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a:p>
        </p:txBody>
      </p:sp>
    </p:spTree>
    <p:extLst>
      <p:ext uri="{BB962C8B-B14F-4D97-AF65-F5344CB8AC3E}">
        <p14:creationId xmlns:p14="http://schemas.microsoft.com/office/powerpoint/2010/main" val="3028361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heel(1)">
                                      <p:cBhvr>
                                        <p:cTn id="7" dur="20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Defining Relationships</a:t>
            </a:r>
            <a:endParaRPr lang="en-US" dirty="0"/>
          </a:p>
        </p:txBody>
      </p:sp>
      <p:sp>
        <p:nvSpPr>
          <p:cNvPr id="3" name="Content Placeholder 2"/>
          <p:cNvSpPr>
            <a:spLocks noGrp="1"/>
          </p:cNvSpPr>
          <p:nvPr>
            <p:ph sz="quarter" idx="1"/>
          </p:nvPr>
        </p:nvSpPr>
        <p:spPr/>
        <p:txBody>
          <a:bodyPr/>
          <a:lstStyle/>
          <a:p>
            <a:r>
              <a:rPr lang="en-US" i="1" dirty="0"/>
              <a:t>Tableau automatically recognizes when a </a:t>
            </a:r>
            <a:r>
              <a:rPr lang="en-US" i="1"/>
              <a:t>field you </a:t>
            </a:r>
            <a:r>
              <a:rPr lang="en-US" i="1" dirty="0"/>
              <a:t>are using in the view exists in a secondary data source. </a:t>
            </a:r>
          </a:p>
          <a:p>
            <a:r>
              <a:rPr lang="en-US" i="1" dirty="0"/>
              <a:t>These fields are marked with a link icon in the Data window and an automatic relationship is created between the two data sources. </a:t>
            </a:r>
          </a:p>
          <a:p>
            <a:r>
              <a:rPr lang="en-US" i="1" dirty="0"/>
              <a:t>The relationship </a:t>
            </a:r>
            <a:r>
              <a:rPr lang="en-US" i="1"/>
              <a:t>allows you </a:t>
            </a:r>
            <a:r>
              <a:rPr lang="en-US" i="1" dirty="0"/>
              <a:t>to blend data from both data sources on a single sheet. </a:t>
            </a:r>
          </a:p>
          <a:p>
            <a:r>
              <a:rPr lang="en-US" i="1"/>
              <a:t>You </a:t>
            </a:r>
            <a:r>
              <a:rPr lang="en-US" i="1" dirty="0"/>
              <a:t>must have a linked field in the view in order to use data from the secondary data source.</a:t>
            </a:r>
          </a:p>
          <a:p>
            <a:r>
              <a:rPr lang="en-US" i="1"/>
              <a:t>You </a:t>
            </a:r>
            <a:r>
              <a:rPr lang="en-US" i="1" dirty="0"/>
              <a:t>can modify the automatic relationships or create new custom relationships by selecting Data &gt; Edit Relationships.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687475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Data Blending on a Worksheet</a:t>
            </a:r>
            <a:endParaRPr lang="en-US" dirty="0"/>
          </a:p>
        </p:txBody>
      </p:sp>
      <p:sp>
        <p:nvSpPr>
          <p:cNvPr id="3" name="Content Placeholder 2"/>
          <p:cNvSpPr>
            <a:spLocks noGrp="1"/>
          </p:cNvSpPr>
          <p:nvPr>
            <p:ph sz="quarter" idx="1"/>
          </p:nvPr>
        </p:nvSpPr>
        <p:spPr/>
        <p:txBody>
          <a:bodyPr/>
          <a:lstStyle/>
          <a:p>
            <a:r>
              <a:rPr lang="en-US" i="1" dirty="0"/>
              <a:t>This example uses two data sources: Sample - Superstore Sales (Excel) that comes with the application and an auxiliary Excel file that contains forecasted sales information.</a:t>
            </a:r>
          </a:p>
          <a:p>
            <a:pPr lvl="3"/>
            <a:r>
              <a:rPr lang="en-US" i="1" dirty="0"/>
              <a:t>1. Connect to Sample - Superstore Sales (Excel) and build a view that shows Sales by Customer Segment and Product Category.</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561" y="1295400"/>
            <a:ext cx="882015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a:p>
        </p:txBody>
      </p:sp>
    </p:spTree>
    <p:extLst>
      <p:ext uri="{BB962C8B-B14F-4D97-AF65-F5344CB8AC3E}">
        <p14:creationId xmlns:p14="http://schemas.microsoft.com/office/powerpoint/2010/main" val="2189974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wheel(1)">
                                      <p:cBhvr>
                                        <p:cTn id="7" dur="2000"/>
                                        <p:tgtEl>
                                          <p:spTgt spid="7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3"/>
            <a:r>
              <a:rPr lang="en-US" i="1" dirty="0"/>
              <a:t>2. Select Data &gt; Connect to Data and connect to the Sales Plan spreadsheet. </a:t>
            </a:r>
          </a:p>
          <a:p>
            <a:pPr lvl="3"/>
            <a:r>
              <a:rPr lang="en-US" i="1" dirty="0"/>
              <a:t>3. Drag the Sales Plan measure to the Level of Detail shelf.</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905000"/>
            <a:ext cx="8801100"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extLst>
      <p:ext uri="{BB962C8B-B14F-4D97-AF65-F5344CB8AC3E}">
        <p14:creationId xmlns:p14="http://schemas.microsoft.com/office/powerpoint/2010/main" val="41405481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3"/>
            <a:r>
              <a:rPr lang="en-US" i="1" dirty="0"/>
              <a:t>4. Right-click the Sales axis and select Add Reference Line.</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752600"/>
            <a:ext cx="6858000" cy="4486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33514386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3"/>
            <a:r>
              <a:rPr lang="en-US" i="1" dirty="0"/>
              <a:t>5. In the Reference Line dialog box, add a reference line that shows Sales Plan per cell. When finished, click OK.</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05000"/>
            <a:ext cx="7010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3658120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3"/>
            <a:r>
              <a:rPr lang="en-US" i="1" dirty="0"/>
              <a:t>6. The Worksheet is now pulling data from the secondary data source (Sales Plan) to show how actual sales compared to the forecasted sales.</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905000"/>
            <a:ext cx="7086600"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2354808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Joining Tables</a:t>
            </a:r>
            <a:endParaRPr lang="en-US" dirty="0"/>
          </a:p>
        </p:txBody>
      </p:sp>
      <p:sp>
        <p:nvSpPr>
          <p:cNvPr id="3" name="Content Placeholder 2"/>
          <p:cNvSpPr>
            <a:spLocks noGrp="1"/>
          </p:cNvSpPr>
          <p:nvPr>
            <p:ph sz="quarter" idx="1"/>
          </p:nvPr>
        </p:nvSpPr>
        <p:spPr>
          <a:xfrm>
            <a:off x="457200" y="1219200"/>
            <a:ext cx="8229600" cy="5029200"/>
          </a:xfrm>
        </p:spPr>
        <p:txBody>
          <a:bodyPr>
            <a:normAutofit fontScale="92500" lnSpcReduction="10000"/>
          </a:bodyPr>
          <a:lstStyle/>
          <a:p>
            <a:r>
              <a:rPr lang="en-US" i="1" dirty="0"/>
              <a:t>Many relational data sources are made up of a collection of tables that are related by specific fields. </a:t>
            </a:r>
          </a:p>
          <a:p>
            <a:r>
              <a:rPr lang="en-US" i="1" dirty="0"/>
              <a:t>For example, a data source for a publisher may have a table for authors that contains the first name, last name, phone number, etc. of clients. </a:t>
            </a:r>
          </a:p>
          <a:p>
            <a:r>
              <a:rPr lang="en-US" i="1" dirty="0"/>
              <a:t>In addition, there may be another table for titles that contains the price, royalty, and title of published books. </a:t>
            </a:r>
          </a:p>
          <a:p>
            <a:r>
              <a:rPr lang="en-US" i="1" dirty="0"/>
              <a:t>In order to analyze these two tables together, to answer questions like, how much was paid in royalties last year for a particular author, we would join the two tables using a common field such as Author ID. </a:t>
            </a:r>
          </a:p>
          <a:p>
            <a:r>
              <a:rPr lang="en-US" i="1" dirty="0"/>
              <a:t>That way we can view and use the fields from both tables </a:t>
            </a:r>
            <a:r>
              <a:rPr lang="en-US" i="1"/>
              <a:t>in your </a:t>
            </a:r>
            <a:r>
              <a:rPr lang="en-US" i="1" dirty="0"/>
              <a:t>analysis.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a:p>
        </p:txBody>
      </p:sp>
    </p:spTree>
    <p:extLst>
      <p:ext uri="{BB962C8B-B14F-4D97-AF65-F5344CB8AC3E}">
        <p14:creationId xmlns:p14="http://schemas.microsoft.com/office/powerpoint/2010/main" val="40362936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Adding Tables</a:t>
            </a:r>
            <a:endParaRPr lang="en-US" dirty="0"/>
          </a:p>
        </p:txBody>
      </p:sp>
      <p:sp>
        <p:nvSpPr>
          <p:cNvPr id="3" name="Content Placeholder 2"/>
          <p:cNvSpPr>
            <a:spLocks noGrp="1"/>
          </p:cNvSpPr>
          <p:nvPr>
            <p:ph sz="quarter" idx="1"/>
          </p:nvPr>
        </p:nvSpPr>
        <p:spPr/>
        <p:txBody>
          <a:bodyPr/>
          <a:lstStyle/>
          <a:p>
            <a:r>
              <a:rPr lang="en-US" i="1" dirty="0"/>
              <a:t>We can connect to multiple tables when we first connect to a data source using the connection dialog box. </a:t>
            </a:r>
          </a:p>
          <a:p>
            <a:r>
              <a:rPr lang="en-US" i="1"/>
              <a:t>There you </a:t>
            </a:r>
            <a:r>
              <a:rPr lang="en-US" i="1" dirty="0"/>
              <a:t>can add tables, specify joins, and modify the field aliases in the </a:t>
            </a:r>
            <a:r>
              <a:rPr lang="en-US" i="1"/>
              <a:t>case you </a:t>
            </a:r>
            <a:r>
              <a:rPr lang="en-US" i="1" dirty="0"/>
              <a:t>have similarly named fields in each of the tables. </a:t>
            </a:r>
          </a:p>
          <a:p>
            <a:r>
              <a:rPr lang="en-US" i="1" dirty="0"/>
              <a:t>We can also add tables </a:t>
            </a:r>
            <a:r>
              <a:rPr lang="en-US" i="1"/>
              <a:t>after you </a:t>
            </a:r>
            <a:r>
              <a:rPr lang="en-US" i="1" dirty="0"/>
              <a:t>have already connected to the data source. </a:t>
            </a:r>
          </a:p>
          <a:p>
            <a:r>
              <a:rPr lang="en-US" i="1" dirty="0"/>
              <a:t>Here we will see how to connect to multiple tables as well as adding tables to the Data window.</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28716437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Connecting to Multiple Tables</a:t>
            </a:r>
            <a:endParaRPr lang="en-US" dirty="0"/>
          </a:p>
        </p:txBody>
      </p:sp>
      <p:sp>
        <p:nvSpPr>
          <p:cNvPr id="3" name="Content Placeholder 2"/>
          <p:cNvSpPr>
            <a:spLocks noGrp="1"/>
          </p:cNvSpPr>
          <p:nvPr>
            <p:ph sz="quarter" idx="1"/>
          </p:nvPr>
        </p:nvSpPr>
        <p:spPr>
          <a:xfrm>
            <a:off x="457200" y="1219200"/>
            <a:ext cx="8229600" cy="5105400"/>
          </a:xfrm>
        </p:spPr>
        <p:txBody>
          <a:bodyPr/>
          <a:lstStyle/>
          <a:p>
            <a:pPr lvl="2"/>
            <a:r>
              <a:rPr lang="en-US" i="1" dirty="0"/>
              <a:t>1. In the Connection dialog box, complete the connection information accordingly. </a:t>
            </a:r>
          </a:p>
          <a:p>
            <a:pPr lvl="2"/>
            <a:r>
              <a:rPr lang="en-US" i="1" dirty="0"/>
              <a:t>2. Select the table or </a:t>
            </a:r>
            <a:r>
              <a:rPr lang="en-US" i="1"/>
              <a:t>view you </a:t>
            </a:r>
            <a:r>
              <a:rPr lang="en-US" i="1" dirty="0"/>
              <a:t>want to start with (typically the fact table) and then select the Multiple Tables option.</a:t>
            </a:r>
          </a:p>
          <a:p>
            <a:pPr lvl="2"/>
            <a:endParaRPr lang="en-US" i="1" dirty="0"/>
          </a:p>
          <a:p>
            <a:pPr lvl="2"/>
            <a:endParaRPr lang="en-US" i="1" dirty="0"/>
          </a:p>
          <a:p>
            <a:pPr lvl="2"/>
            <a:endParaRPr lang="en-US" i="1" dirty="0"/>
          </a:p>
          <a:p>
            <a:pPr lvl="2"/>
            <a:endParaRPr lang="en-US" i="1" dirty="0"/>
          </a:p>
          <a:p>
            <a:pPr lvl="2"/>
            <a:r>
              <a:rPr lang="en-US" i="1" dirty="0"/>
              <a:t>3. Click the Add New Table button at the bottom of the dialog box.</a:t>
            </a:r>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514600"/>
            <a:ext cx="3762375"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4495800"/>
            <a:ext cx="3781425" cy="160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8800708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r>
              <a:rPr lang="en-US" dirty="0"/>
              <a:t>Calculations </a:t>
            </a:r>
          </a:p>
          <a:p>
            <a:r>
              <a:rPr lang="en-US" dirty="0"/>
              <a:t>Parameters</a:t>
            </a:r>
          </a:p>
          <a:p>
            <a:r>
              <a:rPr lang="en-US" dirty="0"/>
              <a:t>Maps</a:t>
            </a:r>
          </a:p>
          <a:p>
            <a:r>
              <a:rPr lang="en-US" dirty="0"/>
              <a:t>Custom Geocoding</a:t>
            </a:r>
          </a:p>
          <a:p>
            <a:r>
              <a:rPr lang="en-US" dirty="0"/>
              <a:t>Dashboards</a:t>
            </a:r>
          </a:p>
          <a:p>
            <a:r>
              <a:rPr lang="en-US" dirty="0"/>
              <a:t>Publishing to Tableau Server</a:t>
            </a:r>
          </a:p>
          <a:p>
            <a:r>
              <a:rPr lang="en-US" dirty="0"/>
              <a:t>Saving and Exporting </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19882598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4. In the Add Table dialog box select a table to add to the Data window.</a:t>
            </a:r>
          </a:p>
          <a:p>
            <a:pPr lvl="2"/>
            <a:r>
              <a:rPr lang="en-US" i="1" dirty="0"/>
              <a:t>5. Optionally change Field aliases.</a:t>
            </a:r>
          </a:p>
          <a:p>
            <a:pPr lvl="2"/>
            <a:r>
              <a:rPr lang="en-US" sz="2200" i="1" dirty="0"/>
              <a:t>6. Add a join by selecting the Join tab. </a:t>
            </a:r>
          </a:p>
          <a:p>
            <a:pPr lvl="3"/>
            <a:r>
              <a:rPr lang="en-US" i="1" dirty="0"/>
              <a:t>Tableau will automatically create a join </a:t>
            </a:r>
            <a:r>
              <a:rPr lang="en-US" i="1"/>
              <a:t>for you </a:t>
            </a:r>
            <a:r>
              <a:rPr lang="en-US" i="1" dirty="0"/>
              <a:t>based on the structure </a:t>
            </a:r>
            <a:r>
              <a:rPr lang="en-US" i="1"/>
              <a:t>of your </a:t>
            </a:r>
            <a:r>
              <a:rPr lang="en-US" i="1" dirty="0"/>
              <a:t>data. Select the Joins tab to inspect the join clause to make sure it is </a:t>
            </a:r>
            <a:r>
              <a:rPr lang="en-US" i="1"/>
              <a:t>how you </a:t>
            </a:r>
            <a:r>
              <a:rPr lang="en-US" i="1" dirty="0"/>
              <a:t>want to connect the tables.</a:t>
            </a: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8813" y="1600200"/>
            <a:ext cx="6148387" cy="466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247695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heel(1)">
                                      <p:cBhvr>
                                        <p:cTn id="7" dur="2000"/>
                                        <p:tgtEl>
                                          <p:spTgt spid="1331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xit" presetSubtype="0" fill="hold" nodeType="clickEffect">
                                  <p:stCondLst>
                                    <p:cond delay="0"/>
                                  </p:stCondLst>
                                  <p:childTnLst>
                                    <p:animEffect transition="out" filter="wipe(down)">
                                      <p:cBhvr>
                                        <p:cTn id="11" dur="180" accel="50000">
                                          <p:stCondLst>
                                            <p:cond delay="1820"/>
                                          </p:stCondLst>
                                        </p:cTn>
                                        <p:tgtEl>
                                          <p:spTgt spid="13314"/>
                                        </p:tgtEl>
                                      </p:cBhvr>
                                    </p:animEffect>
                                    <p:anim calcmode="lin" valueType="num">
                                      <p:cBhvr>
                                        <p:cTn id="12" dur="1822" tmFilter="0,0; 0.14,0.31; 0.43,0.73; 0.71,0.91; 1.0,1.0">
                                          <p:stCondLst>
                                            <p:cond delay="0"/>
                                          </p:stCondLst>
                                        </p:cTn>
                                        <p:tgtEl>
                                          <p:spTgt spid="13314"/>
                                        </p:tgtEl>
                                        <p:attrNameLst>
                                          <p:attrName>ppt_x</p:attrName>
                                        </p:attrNameLst>
                                      </p:cBhvr>
                                      <p:tavLst>
                                        <p:tav tm="0">
                                          <p:val>
                                            <p:strVal val="ppt_x"/>
                                          </p:val>
                                        </p:tav>
                                        <p:tav tm="100000">
                                          <p:val>
                                            <p:strVal val="#ppt_x+0.25"/>
                                          </p:val>
                                        </p:tav>
                                      </p:tavLst>
                                    </p:anim>
                                    <p:anim calcmode="lin" valueType="num">
                                      <p:cBhvr>
                                        <p:cTn id="13" dur="178">
                                          <p:stCondLst>
                                            <p:cond delay="1822"/>
                                          </p:stCondLst>
                                        </p:cTn>
                                        <p:tgtEl>
                                          <p:spTgt spid="13314"/>
                                        </p:tgtEl>
                                        <p:attrNameLst>
                                          <p:attrName>ppt_x</p:attrName>
                                        </p:attrNameLst>
                                      </p:cBhvr>
                                      <p:tavLst>
                                        <p:tav tm="0">
                                          <p:val>
                                            <p:strVal val="ppt_x"/>
                                          </p:val>
                                        </p:tav>
                                        <p:tav tm="100000">
                                          <p:val>
                                            <p:strVal val="ppt_x"/>
                                          </p:val>
                                        </p:tav>
                                      </p:tavLst>
                                    </p:anim>
                                    <p:anim calcmode="lin" valueType="num">
                                      <p:cBhvr>
                                        <p:cTn id="14" dur="664" tmFilter="0.0,0.0;0.25,0.07;0.50,0.2;0.75,0.467;1.0,1.0">
                                          <p:stCondLst>
                                            <p:cond delay="0"/>
                                          </p:stCondLst>
                                        </p:cTn>
                                        <p:tgtEl>
                                          <p:spTgt spid="13314"/>
                                        </p:tgtEl>
                                        <p:attrNameLst>
                                          <p:attrName>ppt_y</p:attrName>
                                        </p:attrNameLst>
                                      </p:cBhvr>
                                      <p:tavLst>
                                        <p:tav tm="0">
                                          <p:val>
                                            <p:strVal val="ppt_y"/>
                                          </p:val>
                                        </p:tav>
                                        <p:tav tm="5000">
                                          <p:val>
                                            <p:strVal val="ppt_y+0.026"/>
                                          </p:val>
                                        </p:tav>
                                        <p:tav tm="10000">
                                          <p:val>
                                            <p:strVal val="ppt_y+0.052"/>
                                          </p:val>
                                        </p:tav>
                                        <p:tav tm="15000">
                                          <p:val>
                                            <p:strVal val="ppt_y+0.078"/>
                                          </p:val>
                                        </p:tav>
                                        <p:tav tm="20000">
                                          <p:val>
                                            <p:strVal val="ppt_y+0.103"/>
                                          </p:val>
                                        </p:tav>
                                        <p:tav tm="30000">
                                          <p:val>
                                            <p:strVal val="ppt_y+0.151"/>
                                          </p:val>
                                        </p:tav>
                                        <p:tav tm="40000">
                                          <p:val>
                                            <p:strVal val="ppt_y+0.196"/>
                                          </p:val>
                                        </p:tav>
                                        <p:tav tm="50000">
                                          <p:val>
                                            <p:strVal val="ppt_y+0.236"/>
                                          </p:val>
                                        </p:tav>
                                        <p:tav tm="60000">
                                          <p:val>
                                            <p:strVal val="ppt_y+0.270"/>
                                          </p:val>
                                        </p:tav>
                                        <p:tav tm="70000">
                                          <p:val>
                                            <p:strVal val="ppt_y+0.297"/>
                                          </p:val>
                                        </p:tav>
                                        <p:tav tm="80000">
                                          <p:val>
                                            <p:strVal val="ppt_y+0.317"/>
                                          </p:val>
                                        </p:tav>
                                        <p:tav tm="90000">
                                          <p:val>
                                            <p:strVal val="ppt_y+0.329"/>
                                          </p:val>
                                        </p:tav>
                                        <p:tav tm="100000">
                                          <p:val>
                                            <p:strVal val="ppt_y+0.333"/>
                                          </p:val>
                                        </p:tav>
                                      </p:tavLst>
                                    </p:anim>
                                    <p:anim calcmode="lin" valueType="num">
                                      <p:cBhvr>
                                        <p:cTn id="15" dur="664" tmFilter="0, 0; 0.125,0.2665; 0.25,0.4; 0.375,0.465; 0.5,0.5;  0.625,0.535; 0.75,0.6; 0.875,0.7335; 1,1">
                                          <p:stCondLst>
                                            <p:cond delay="664"/>
                                          </p:stCondLst>
                                        </p:cTn>
                                        <p:tgtEl>
                                          <p:spTgt spid="13314"/>
                                        </p:tgtEl>
                                        <p:attrNameLst>
                                          <p:attrName>ppt_y</p:attrName>
                                        </p:attrNameLst>
                                      </p:cBhvr>
                                      <p:tavLst>
                                        <p:tav tm="0">
                                          <p:val>
                                            <p:strVal val="ppt_y"/>
                                          </p:val>
                                        </p:tav>
                                        <p:tav tm="10000">
                                          <p:val>
                                            <p:strVal val="ppt_y-0.034"/>
                                          </p:val>
                                        </p:tav>
                                        <p:tav tm="20000">
                                          <p:val>
                                            <p:strVal val="ppt_y-0.065"/>
                                          </p:val>
                                        </p:tav>
                                        <p:tav tm="30000">
                                          <p:val>
                                            <p:strVal val="ppt_y-0.090"/>
                                          </p:val>
                                        </p:tav>
                                        <p:tav tm="40000">
                                          <p:val>
                                            <p:strVal val="ppt_y-0.106"/>
                                          </p:val>
                                        </p:tav>
                                        <p:tav tm="50000">
                                          <p:val>
                                            <p:strVal val="ppt_y-0.111"/>
                                          </p:val>
                                        </p:tav>
                                        <p:tav tm="60000">
                                          <p:val>
                                            <p:strVal val="ppt_y-0.106"/>
                                          </p:val>
                                        </p:tav>
                                        <p:tav tm="70000">
                                          <p:val>
                                            <p:strVal val="ppt_y-0.090"/>
                                          </p:val>
                                        </p:tav>
                                        <p:tav tm="80000">
                                          <p:val>
                                            <p:strVal val="ppt_y-0.065"/>
                                          </p:val>
                                        </p:tav>
                                        <p:tav tm="90000">
                                          <p:val>
                                            <p:strVal val="ppt_y-0.034"/>
                                          </p:val>
                                        </p:tav>
                                        <p:tav tm="100000">
                                          <p:val>
                                            <p:strVal val="ppt_y"/>
                                          </p:val>
                                        </p:tav>
                                      </p:tavLst>
                                    </p:anim>
                                    <p:anim calcmode="lin" valueType="num">
                                      <p:cBhvr>
                                        <p:cTn id="16" dur="332" tmFilter="0, 0; 0.125,0.2665; 0.25,0.4; 0.375,0.465; 0.5,0.5;  0.625,0.535; 0.75,0.6; 0.875,0.7335; 1,1">
                                          <p:stCondLst>
                                            <p:cond delay="1324"/>
                                          </p:stCondLst>
                                        </p:cTn>
                                        <p:tgtEl>
                                          <p:spTgt spid="13314"/>
                                        </p:tgtEl>
                                        <p:attrNameLst>
                                          <p:attrName>ppt_y</p:attrName>
                                        </p:attrNameLst>
                                      </p:cBhvr>
                                      <p:tavLst>
                                        <p:tav tm="0">
                                          <p:val>
                                            <p:strVal val="ppt_y"/>
                                          </p:val>
                                        </p:tav>
                                        <p:tav tm="10000">
                                          <p:val>
                                            <p:strVal val="ppt_y-0.011"/>
                                          </p:val>
                                        </p:tav>
                                        <p:tav tm="20000">
                                          <p:val>
                                            <p:strVal val="ppt_y-0.022"/>
                                          </p:val>
                                        </p:tav>
                                        <p:tav tm="30000">
                                          <p:val>
                                            <p:strVal val="ppt_y-0.030"/>
                                          </p:val>
                                        </p:tav>
                                        <p:tav tm="40000">
                                          <p:val>
                                            <p:strVal val="ppt_y-0.035"/>
                                          </p:val>
                                        </p:tav>
                                        <p:tav tm="50000">
                                          <p:val>
                                            <p:strVal val="ppt_y-0.037"/>
                                          </p:val>
                                        </p:tav>
                                        <p:tav tm="60000">
                                          <p:val>
                                            <p:strVal val="ppt_y-0.035"/>
                                          </p:val>
                                        </p:tav>
                                        <p:tav tm="70000">
                                          <p:val>
                                            <p:strVal val="ppt_y-0.030"/>
                                          </p:val>
                                        </p:tav>
                                        <p:tav tm="80000">
                                          <p:val>
                                            <p:strVal val="ppt_y-0.022"/>
                                          </p:val>
                                        </p:tav>
                                        <p:tav tm="90000">
                                          <p:val>
                                            <p:strVal val="ppt_y-0.011"/>
                                          </p:val>
                                        </p:tav>
                                        <p:tav tm="100000">
                                          <p:val>
                                            <p:strVal val="ppt_y"/>
                                          </p:val>
                                        </p:tav>
                                      </p:tavLst>
                                    </p:anim>
                                    <p:anim calcmode="lin" valueType="num">
                                      <p:cBhvr>
                                        <p:cTn id="17" dur="164" tmFilter="0, 0; 0.125,0.2665; 0.25,0.4; 0.375,0.465; 0.5,0.5;  0.625,0.535; 0.75,0.6; 0.875,0.7335; 1,1">
                                          <p:stCondLst>
                                            <p:cond delay="1656"/>
                                          </p:stCondLst>
                                        </p:cTn>
                                        <p:tgtEl>
                                          <p:spTgt spid="13314"/>
                                        </p:tgtEl>
                                        <p:attrNameLst>
                                          <p:attrName>ppt_y</p:attrName>
                                        </p:attrNameLst>
                                      </p:cBhvr>
                                      <p:tavLst>
                                        <p:tav tm="0">
                                          <p:val>
                                            <p:strVal val="ppt_y"/>
                                          </p:val>
                                        </p:tav>
                                        <p:tav tm="10000">
                                          <p:val>
                                            <p:strVal val="ppt_y-0.004"/>
                                          </p:val>
                                        </p:tav>
                                        <p:tav tm="20000">
                                          <p:val>
                                            <p:strVal val="ppt_y-0.007"/>
                                          </p:val>
                                        </p:tav>
                                        <p:tav tm="30000">
                                          <p:val>
                                            <p:strVal val="ppt_y-0.010"/>
                                          </p:val>
                                        </p:tav>
                                        <p:tav tm="40000">
                                          <p:val>
                                            <p:strVal val="ppt_y-0.012"/>
                                          </p:val>
                                        </p:tav>
                                        <p:tav tm="50000">
                                          <p:val>
                                            <p:strVal val="ppt_y-0.0123"/>
                                          </p:val>
                                        </p:tav>
                                        <p:tav tm="60000">
                                          <p:val>
                                            <p:strVal val="ppt_y-0.012"/>
                                          </p:val>
                                        </p:tav>
                                        <p:tav tm="70000">
                                          <p:val>
                                            <p:strVal val="ppt_y-0.010"/>
                                          </p:val>
                                        </p:tav>
                                        <p:tav tm="80000">
                                          <p:val>
                                            <p:strVal val="ppt_y-0.007"/>
                                          </p:val>
                                        </p:tav>
                                        <p:tav tm="90000">
                                          <p:val>
                                            <p:strVal val="ppt_y-0.004"/>
                                          </p:val>
                                        </p:tav>
                                        <p:tav tm="100000">
                                          <p:val>
                                            <p:strVal val="ppt_y"/>
                                          </p:val>
                                        </p:tav>
                                      </p:tavLst>
                                    </p:anim>
                                    <p:anim calcmode="lin" valueType="num">
                                      <p:cBhvr>
                                        <p:cTn id="18" dur="180" accel="50000">
                                          <p:stCondLst>
                                            <p:cond delay="1820"/>
                                          </p:stCondLst>
                                        </p:cTn>
                                        <p:tgtEl>
                                          <p:spTgt spid="13314"/>
                                        </p:tgtEl>
                                        <p:attrNameLst>
                                          <p:attrName>ppt_y</p:attrName>
                                        </p:attrNameLst>
                                      </p:cBhvr>
                                      <p:tavLst>
                                        <p:tav tm="0">
                                          <p:val>
                                            <p:strVal val="ppt_y"/>
                                          </p:val>
                                        </p:tav>
                                        <p:tav tm="100000">
                                          <p:val>
                                            <p:strVal val="ppt_y+ppt_h"/>
                                          </p:val>
                                        </p:tav>
                                      </p:tavLst>
                                    </p:anim>
                                    <p:animScale>
                                      <p:cBhvr>
                                        <p:cTn id="19" dur="26">
                                          <p:stCondLst>
                                            <p:cond delay="620"/>
                                          </p:stCondLst>
                                        </p:cTn>
                                        <p:tgtEl>
                                          <p:spTgt spid="13314"/>
                                        </p:tgtEl>
                                      </p:cBhvr>
                                      <p:to x="100000" y="60000"/>
                                    </p:animScale>
                                    <p:animScale>
                                      <p:cBhvr>
                                        <p:cTn id="20" dur="166" decel="50000">
                                          <p:stCondLst>
                                            <p:cond delay="646"/>
                                          </p:stCondLst>
                                        </p:cTn>
                                        <p:tgtEl>
                                          <p:spTgt spid="13314"/>
                                        </p:tgtEl>
                                      </p:cBhvr>
                                      <p:to x="100000" y="100000"/>
                                    </p:animScale>
                                    <p:animScale>
                                      <p:cBhvr>
                                        <p:cTn id="21" dur="26">
                                          <p:stCondLst>
                                            <p:cond delay="1312"/>
                                          </p:stCondLst>
                                        </p:cTn>
                                        <p:tgtEl>
                                          <p:spTgt spid="13314"/>
                                        </p:tgtEl>
                                      </p:cBhvr>
                                      <p:to x="100000" y="80000"/>
                                    </p:animScale>
                                    <p:animScale>
                                      <p:cBhvr>
                                        <p:cTn id="22" dur="166" decel="50000">
                                          <p:stCondLst>
                                            <p:cond delay="1338"/>
                                          </p:stCondLst>
                                        </p:cTn>
                                        <p:tgtEl>
                                          <p:spTgt spid="13314"/>
                                        </p:tgtEl>
                                      </p:cBhvr>
                                      <p:to x="100000" y="100000"/>
                                    </p:animScale>
                                    <p:animScale>
                                      <p:cBhvr>
                                        <p:cTn id="23" dur="26">
                                          <p:stCondLst>
                                            <p:cond delay="1642"/>
                                          </p:stCondLst>
                                        </p:cTn>
                                        <p:tgtEl>
                                          <p:spTgt spid="13314"/>
                                        </p:tgtEl>
                                      </p:cBhvr>
                                      <p:to x="100000" y="90000"/>
                                    </p:animScale>
                                    <p:animScale>
                                      <p:cBhvr>
                                        <p:cTn id="24" dur="166" decel="50000">
                                          <p:stCondLst>
                                            <p:cond delay="1668"/>
                                          </p:stCondLst>
                                        </p:cTn>
                                        <p:tgtEl>
                                          <p:spTgt spid="13314"/>
                                        </p:tgtEl>
                                      </p:cBhvr>
                                      <p:to x="100000" y="100000"/>
                                    </p:animScale>
                                    <p:animScale>
                                      <p:cBhvr>
                                        <p:cTn id="25" dur="26">
                                          <p:stCondLst>
                                            <p:cond delay="1808"/>
                                          </p:stCondLst>
                                        </p:cTn>
                                        <p:tgtEl>
                                          <p:spTgt spid="13314"/>
                                        </p:tgtEl>
                                      </p:cBhvr>
                                      <p:to x="100000" y="95000"/>
                                    </p:animScale>
                                    <p:animScale>
                                      <p:cBhvr>
                                        <p:cTn id="26" dur="166" decel="50000">
                                          <p:stCondLst>
                                            <p:cond delay="1834"/>
                                          </p:stCondLst>
                                        </p:cTn>
                                        <p:tgtEl>
                                          <p:spTgt spid="13314"/>
                                        </p:tgtEl>
                                      </p:cBhvr>
                                      <p:to x="100000" y="100000"/>
                                    </p:animScale>
                                    <p:set>
                                      <p:cBhvr>
                                        <p:cTn id="27" dur="1" fill="hold">
                                          <p:stCondLst>
                                            <p:cond delay="1999"/>
                                          </p:stCondLst>
                                        </p:cTn>
                                        <p:tgtEl>
                                          <p:spTgt spid="13314"/>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3">
                                            <p:txEl>
                                              <p:pRg st="1" end="1"/>
                                            </p:txEl>
                                          </p:spTgt>
                                        </p:tgtEl>
                                        <p:attrNameLst>
                                          <p:attrName>style.visibility</p:attrName>
                                        </p:attrNameLst>
                                      </p:cBhvr>
                                      <p:to>
                                        <p:strVal val="visible"/>
                                      </p:to>
                                    </p:set>
                                    <p:animEffect transition="in" filter="barn(inVertical)">
                                      <p:cBhvr>
                                        <p:cTn id="32" dur="500"/>
                                        <p:tgtEl>
                                          <p:spTgt spid="3">
                                            <p:txEl>
                                              <p:pRg st="1" end="1"/>
                                            </p:txEl>
                                          </p:spTgt>
                                        </p:tgtEl>
                                      </p:cBhvr>
                                    </p:animEffect>
                                  </p:childTnLst>
                                </p:cTn>
                              </p:par>
                              <p:par>
                                <p:cTn id="33" presetID="16" presetClass="entr" presetSubtype="21" fill="hold" nodeType="with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barn(inVertical)">
                                      <p:cBhvr>
                                        <p:cTn id="35" dur="500"/>
                                        <p:tgtEl>
                                          <p:spTgt spid="3">
                                            <p:txEl>
                                              <p:pRg st="2" end="2"/>
                                            </p:txEl>
                                          </p:spTgt>
                                        </p:tgtEl>
                                      </p:cBhvr>
                                    </p:animEffect>
                                  </p:childTnLst>
                                </p:cTn>
                              </p:par>
                              <p:par>
                                <p:cTn id="36" presetID="16" presetClass="entr" presetSubtype="21" fill="hold" nodeType="withEffect">
                                  <p:stCondLst>
                                    <p:cond delay="0"/>
                                  </p:stCondLst>
                                  <p:childTnLst>
                                    <p:set>
                                      <p:cBhvr>
                                        <p:cTn id="37" dur="1" fill="hold">
                                          <p:stCondLst>
                                            <p:cond delay="0"/>
                                          </p:stCondLst>
                                        </p:cTn>
                                        <p:tgtEl>
                                          <p:spTgt spid="3">
                                            <p:txEl>
                                              <p:pRg st="3" end="3"/>
                                            </p:txEl>
                                          </p:spTgt>
                                        </p:tgtEl>
                                        <p:attrNameLst>
                                          <p:attrName>style.visibility</p:attrName>
                                        </p:attrNameLst>
                                      </p:cBhvr>
                                      <p:to>
                                        <p:strVal val="visible"/>
                                      </p:to>
                                    </p:set>
                                    <p:animEffect transition="in" filter="barn(inVertical)">
                                      <p:cBhvr>
                                        <p:cTn id="38"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7. In the Join pane, add one or more join clauses by selecting a field from the original table, a field from the added table, and an operator. Then click Add to add it to the list of Join Clauses.</a:t>
            </a:r>
          </a:p>
          <a:p>
            <a:pPr lvl="3"/>
            <a:r>
              <a:rPr lang="en-US" i="1" dirty="0"/>
              <a:t>For example, in a data source that has a table of order information and another for users information</a:t>
            </a:r>
            <a:r>
              <a:rPr lang="en-US" i="1"/>
              <a:t>, you </a:t>
            </a:r>
            <a:r>
              <a:rPr lang="en-US" i="1" dirty="0"/>
              <a:t>could join the two tables based on the Region field that exists in both tables. Select Region in both the lists of fields, select the equal sign as the operator, and click Add. </a:t>
            </a:r>
          </a:p>
          <a:p>
            <a:pPr lvl="3"/>
            <a:endParaRPr lang="en-US" i="1"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209800"/>
            <a:ext cx="7204363" cy="432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186772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heel(1)">
                                      <p:cBhvr>
                                        <p:cTn id="7" dur="2000"/>
                                        <p:tgtEl>
                                          <p:spTgt spid="143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normAutofit/>
          </a:bodyPr>
          <a:lstStyle/>
          <a:p>
            <a:pPr lvl="2"/>
            <a:r>
              <a:rPr lang="en-US" i="1" dirty="0"/>
              <a:t>8. Select the type of join from the Join Type drop-down list</a:t>
            </a:r>
            <a:r>
              <a:rPr lang="en-US" i="1"/>
              <a:t>. You </a:t>
            </a:r>
            <a:r>
              <a:rPr lang="en-US" i="1" dirty="0"/>
              <a:t>can select Inner, Left, or Right. </a:t>
            </a:r>
          </a:p>
          <a:p>
            <a:pPr lvl="3"/>
            <a:r>
              <a:rPr lang="en-US" i="1" dirty="0"/>
              <a:t>Please note</a:t>
            </a:r>
            <a:r>
              <a:rPr lang="en-US" i="1"/>
              <a:t>, you </a:t>
            </a:r>
            <a:r>
              <a:rPr lang="en-US" i="1" dirty="0"/>
              <a:t>cannot nest Inner joins within Left or Right joins. These joins will cause a join expression not supported error. </a:t>
            </a:r>
          </a:p>
          <a:p>
            <a:pPr lvl="2"/>
            <a:r>
              <a:rPr lang="en-US" i="1" dirty="0"/>
              <a:t>9. When finished, click OK. </a:t>
            </a:r>
          </a:p>
          <a:p>
            <a:pPr lvl="2"/>
            <a:r>
              <a:rPr lang="en-US" i="1" dirty="0"/>
              <a:t>10. Complete the connection by giving it a name and clicking OK. </a:t>
            </a:r>
          </a:p>
          <a:p>
            <a:pPr lvl="1"/>
            <a:r>
              <a:rPr lang="en-US" i="1"/>
              <a:t>When you </a:t>
            </a:r>
            <a:r>
              <a:rPr lang="en-US" i="1" dirty="0"/>
              <a:t>add joined tables, the Data window is automatically organized to use the Group by Table command. </a:t>
            </a:r>
          </a:p>
          <a:p>
            <a:pPr lvl="1"/>
            <a:r>
              <a:rPr lang="en-US" i="1" dirty="0"/>
              <a:t>We can turn this feature off or change how the Data window is sorted using the Data window menu.</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2108623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Filtering</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We can add a filter either by selecting data in the view, dragging a field to the Filters shelf, or turning on quick filters.</a:t>
            </a:r>
          </a:p>
          <a:p>
            <a:r>
              <a:rPr lang="en-US" b="1" dirty="0"/>
              <a:t>Selecting Data to Filter </a:t>
            </a:r>
          </a:p>
          <a:p>
            <a:r>
              <a:rPr lang="en-US" i="1" dirty="0"/>
              <a:t>We can filter data by selecting headers or marks in the view and then selecting Keep Only or Exclude on the right-click context menu. </a:t>
            </a:r>
          </a:p>
          <a:p>
            <a:r>
              <a:rPr lang="en-US" i="1" dirty="0"/>
              <a:t>The dimension members are removed from the view and the filtered fields are added to the Filters shelf.</a:t>
            </a:r>
          </a:p>
          <a:p>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304925"/>
            <a:ext cx="8610600" cy="463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43</a:t>
            </a:fld>
            <a:endParaRPr lang="en-US"/>
          </a:p>
        </p:txBody>
      </p:sp>
    </p:spTree>
    <p:extLst>
      <p:ext uri="{BB962C8B-B14F-4D97-AF65-F5344CB8AC3E}">
        <p14:creationId xmlns:p14="http://schemas.microsoft.com/office/powerpoint/2010/main" val="4174662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1)">
                                      <p:cBhvr>
                                        <p:cTn id="7" dur="2000"/>
                                        <p:tgtEl>
                                          <p:spTgt spid="163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Context Filters</a:t>
            </a:r>
          </a:p>
        </p:txBody>
      </p:sp>
      <p:sp>
        <p:nvSpPr>
          <p:cNvPr id="3" name="Content Placeholder 2"/>
          <p:cNvSpPr>
            <a:spLocks noGrp="1"/>
          </p:cNvSpPr>
          <p:nvPr>
            <p:ph sz="quarter" idx="1"/>
          </p:nvPr>
        </p:nvSpPr>
        <p:spPr>
          <a:xfrm>
            <a:off x="457200" y="1219200"/>
            <a:ext cx="8229600" cy="5105400"/>
          </a:xfrm>
        </p:spPr>
        <p:txBody>
          <a:bodyPr>
            <a:normAutofit/>
          </a:bodyPr>
          <a:lstStyle/>
          <a:p>
            <a:r>
              <a:rPr lang="en-US" i="1" dirty="0"/>
              <a:t>By default, all filters </a:t>
            </a:r>
            <a:r>
              <a:rPr lang="en-US" i="1"/>
              <a:t>that you </a:t>
            </a:r>
            <a:r>
              <a:rPr lang="en-US" i="1" dirty="0"/>
              <a:t>set in Tableau are computed independently. </a:t>
            </a:r>
          </a:p>
          <a:p>
            <a:r>
              <a:rPr lang="en-US" i="1" dirty="0"/>
              <a:t>That is, each filter accesses all rows </a:t>
            </a:r>
            <a:r>
              <a:rPr lang="en-US" i="1"/>
              <a:t>in your </a:t>
            </a:r>
            <a:r>
              <a:rPr lang="en-US" i="1" dirty="0"/>
              <a:t>data source without regard to other filters. </a:t>
            </a:r>
          </a:p>
          <a:p>
            <a:r>
              <a:rPr lang="en-US" i="1" dirty="0"/>
              <a:t>However</a:t>
            </a:r>
            <a:r>
              <a:rPr lang="en-US" i="1"/>
              <a:t>, you </a:t>
            </a:r>
            <a:r>
              <a:rPr lang="en-US" i="1" dirty="0"/>
              <a:t>can set one or more categorical filters as context filters for the view. </a:t>
            </a:r>
          </a:p>
          <a:p>
            <a:r>
              <a:rPr lang="en-US" i="1"/>
              <a:t>You </a:t>
            </a:r>
            <a:r>
              <a:rPr lang="en-US" i="1" dirty="0"/>
              <a:t>may create a context filter to: </a:t>
            </a:r>
          </a:p>
          <a:p>
            <a:pPr lvl="2"/>
            <a:r>
              <a:rPr lang="en-US" i="1" dirty="0"/>
              <a:t>Improve performance – </a:t>
            </a:r>
            <a:r>
              <a:rPr lang="en-US" i="1"/>
              <a:t>If you </a:t>
            </a:r>
            <a:r>
              <a:rPr lang="en-US" i="1" dirty="0"/>
              <a:t>set a lot of filters or have a large data source, the queries can be slow</a:t>
            </a:r>
            <a:r>
              <a:rPr lang="en-US" i="1"/>
              <a:t>. You </a:t>
            </a:r>
            <a:r>
              <a:rPr lang="en-US" i="1" dirty="0"/>
              <a:t>can set one or more context filters to improve performance. </a:t>
            </a:r>
          </a:p>
          <a:p>
            <a:pPr lvl="2"/>
            <a:r>
              <a:rPr lang="en-US" i="1" dirty="0"/>
              <a:t>Create a dependent numerical or top N filter </a:t>
            </a:r>
            <a:r>
              <a:rPr lang="en-US" i="1"/>
              <a:t>– You </a:t>
            </a:r>
            <a:r>
              <a:rPr lang="en-US" i="1" dirty="0"/>
              <a:t>can set a context filter to include only the data of interest, and then set a numerical or a top N filter.</a:t>
            </a:r>
          </a:p>
        </p:txBody>
      </p:sp>
      <p:sp>
        <p:nvSpPr>
          <p:cNvPr id="4" name="Slide Number Placeholder 3"/>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21969772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534400" cy="5029200"/>
          </a:xfrm>
        </p:spPr>
        <p:txBody>
          <a:bodyPr>
            <a:normAutofit lnSpcReduction="10000"/>
          </a:bodyPr>
          <a:lstStyle/>
          <a:p>
            <a:r>
              <a:rPr lang="en-US" i="1" dirty="0"/>
              <a:t>Context filters are particularly useful for relational data sources because a temporary table is created. </a:t>
            </a:r>
          </a:p>
          <a:p>
            <a:r>
              <a:rPr lang="en-US" i="1" dirty="0"/>
              <a:t>This table is automatically generated by Tableau </a:t>
            </a:r>
            <a:r>
              <a:rPr lang="en-US" i="1"/>
              <a:t>when you </a:t>
            </a:r>
            <a:r>
              <a:rPr lang="en-US" i="1" dirty="0"/>
              <a:t>set the context, and acts as a separate (smaller) data source that results in increased performance </a:t>
            </a:r>
            <a:r>
              <a:rPr lang="en-US" i="1"/>
              <a:t>when you </a:t>
            </a:r>
            <a:r>
              <a:rPr lang="en-US" i="1" dirty="0"/>
              <a:t>build data views.</a:t>
            </a:r>
          </a:p>
          <a:p>
            <a:r>
              <a:rPr lang="en-US" i="1" dirty="0"/>
              <a:t>For Excel, Access, and text data sources, the temporary table is created as an Access table. </a:t>
            </a:r>
          </a:p>
          <a:p>
            <a:r>
              <a:rPr lang="en-US" i="1" dirty="0"/>
              <a:t>For SQL Server, MySQL, and Oracle data sources</a:t>
            </a:r>
            <a:r>
              <a:rPr lang="en-US" i="1"/>
              <a:t>, you </a:t>
            </a:r>
            <a:r>
              <a:rPr lang="en-US" i="1" dirty="0"/>
              <a:t>must have permission to create a temporary table on the server.</a:t>
            </a:r>
          </a:p>
          <a:p>
            <a:r>
              <a:rPr lang="en-US" i="1" dirty="0"/>
              <a:t>For multidimensional data sources, temporary tables are not created and context filters only define which filters are independent and dependent.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45</a:t>
            </a:fld>
            <a:endParaRPr lang="en-US"/>
          </a:p>
        </p:txBody>
      </p:sp>
    </p:spTree>
    <p:extLst>
      <p:ext uri="{BB962C8B-B14F-4D97-AF65-F5344CB8AC3E}">
        <p14:creationId xmlns:p14="http://schemas.microsoft.com/office/powerpoint/2010/main" val="32719995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Context Filters</a:t>
            </a:r>
            <a:endParaRPr lang="en-US" dirty="0"/>
          </a:p>
        </p:txBody>
      </p:sp>
      <p:sp>
        <p:nvSpPr>
          <p:cNvPr id="3" name="Content Placeholder 2"/>
          <p:cNvSpPr>
            <a:spLocks noGrp="1"/>
          </p:cNvSpPr>
          <p:nvPr>
            <p:ph sz="quarter" idx="1"/>
          </p:nvPr>
        </p:nvSpPr>
        <p:spPr>
          <a:xfrm>
            <a:off x="457200" y="1219200"/>
            <a:ext cx="8534400" cy="5105400"/>
          </a:xfrm>
        </p:spPr>
        <p:txBody>
          <a:bodyPr/>
          <a:lstStyle/>
          <a:p>
            <a:r>
              <a:rPr lang="en-US" i="1" dirty="0"/>
              <a:t>To create a context filter, select Add to Context from the context menu of an existing categorical filter. </a:t>
            </a:r>
          </a:p>
          <a:p>
            <a:r>
              <a:rPr lang="en-US" i="1" dirty="0"/>
              <a:t>The context is computed once to generate the view. All other filters are then computed relative to the context. </a:t>
            </a:r>
          </a:p>
          <a:p>
            <a:r>
              <a:rPr lang="en-US" i="1" dirty="0"/>
              <a:t>Context filters: </a:t>
            </a:r>
            <a:endParaRPr lang="en-US" dirty="0"/>
          </a:p>
          <a:p>
            <a:pPr lvl="2"/>
            <a:r>
              <a:rPr lang="en-US" i="1" dirty="0"/>
              <a:t>Appear at the top of the Filters shelf. </a:t>
            </a:r>
          </a:p>
          <a:p>
            <a:pPr lvl="2"/>
            <a:r>
              <a:rPr lang="en-US" i="1" dirty="0"/>
              <a:t>Are identified by a grey color and the pushpin icon</a:t>
            </a:r>
          </a:p>
          <a:p>
            <a:pPr lvl="2"/>
            <a:r>
              <a:rPr lang="en-US" i="1" dirty="0"/>
              <a:t>Cannot be rearranged on the shelf.</a:t>
            </a:r>
          </a:p>
          <a:p>
            <a:pPr lvl="2"/>
            <a:endParaRPr lang="en-US" i="1" dirty="0"/>
          </a:p>
          <a:p>
            <a:pPr lvl="2"/>
            <a:r>
              <a:rPr lang="en-US" i="1" dirty="0"/>
              <a:t>Here the Product dimension is set to be the context for a data view. The Customers filter is computed using only the data that passes through Product.</a:t>
            </a:r>
          </a:p>
          <a:p>
            <a:pPr lvl="2"/>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875" y="3895725"/>
            <a:ext cx="1619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31627" y="2832388"/>
            <a:ext cx="1905000" cy="2126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262319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wheel(1)">
                                      <p:cBhvr>
                                        <p:cTn id="7" dur="2000"/>
                                        <p:tgtEl>
                                          <p:spTgt spid="3">
                                            <p:txEl>
                                              <p:pRg st="7" end="7"/>
                                            </p:txEl>
                                          </p:spTgt>
                                        </p:tgtEl>
                                      </p:cBhvr>
                                    </p:animEffect>
                                  </p:childTnLst>
                                </p:cTn>
                              </p:par>
                              <p:par>
                                <p:cTn id="8" presetID="21" presetClass="entr" presetSubtype="1" fill="hold" nodeType="withEffect">
                                  <p:stCondLst>
                                    <p:cond delay="0"/>
                                  </p:stCondLst>
                                  <p:childTnLst>
                                    <p:set>
                                      <p:cBhvr>
                                        <p:cTn id="9" dur="1" fill="hold">
                                          <p:stCondLst>
                                            <p:cond delay="0"/>
                                          </p:stCondLst>
                                        </p:cTn>
                                        <p:tgtEl>
                                          <p:spTgt spid="17411"/>
                                        </p:tgtEl>
                                        <p:attrNameLst>
                                          <p:attrName>style.visibility</p:attrName>
                                        </p:attrNameLst>
                                      </p:cBhvr>
                                      <p:to>
                                        <p:strVal val="visible"/>
                                      </p:to>
                                    </p:set>
                                    <p:animEffect transition="in" filter="wheel(1)">
                                      <p:cBhvr>
                                        <p:cTn id="10" dur="2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how to create a context filter ?</a:t>
            </a:r>
            <a:endParaRPr lang="en-US" b="1" dirty="0"/>
          </a:p>
        </p:txBody>
      </p:sp>
      <p:sp>
        <p:nvSpPr>
          <p:cNvPr id="3" name="Content Placeholder 2"/>
          <p:cNvSpPr>
            <a:spLocks noGrp="1"/>
          </p:cNvSpPr>
          <p:nvPr>
            <p:ph sz="quarter" idx="1"/>
          </p:nvPr>
        </p:nvSpPr>
        <p:spPr>
          <a:xfrm>
            <a:off x="457200" y="1219200"/>
            <a:ext cx="8229600" cy="5105400"/>
          </a:xfrm>
        </p:spPr>
        <p:txBody>
          <a:bodyPr>
            <a:normAutofit/>
          </a:bodyPr>
          <a:lstStyle/>
          <a:p>
            <a:r>
              <a:rPr lang="en-US" i="1" dirty="0"/>
              <a:t>First we’ll filter a view to show the top 10 products by sales.</a:t>
            </a:r>
          </a:p>
          <a:p>
            <a:r>
              <a:rPr lang="en-US" i="1" dirty="0"/>
              <a:t>Then we’ll create a context filter on product category </a:t>
            </a:r>
            <a:r>
              <a:rPr lang="en-US" i="1"/>
              <a:t>so you </a:t>
            </a:r>
            <a:r>
              <a:rPr lang="en-US" i="1" dirty="0"/>
              <a:t>can see the top 10 furniture products.</a:t>
            </a:r>
          </a:p>
          <a:p>
            <a:r>
              <a:rPr lang="en-US" i="1" dirty="0"/>
              <a:t>Steps to be follow:</a:t>
            </a:r>
          </a:p>
          <a:p>
            <a:pPr lvl="1"/>
            <a:r>
              <a:rPr lang="en-US" sz="2500" i="1" dirty="0"/>
              <a:t>1. Use the Sample - Superstore Sales data source to create the initial view shown below. The view shows the sales for all products sorted with the highest sale at the top.</a:t>
            </a:r>
          </a:p>
          <a:p>
            <a:pPr lvl="1"/>
            <a:r>
              <a:rPr lang="en-US" sz="2500" i="1" dirty="0"/>
              <a:t>2. Now create a Top 10 filter to just show the top selling products</a:t>
            </a:r>
            <a:r>
              <a:rPr lang="en-US" sz="2500" i="1"/>
              <a:t>. You </a:t>
            </a:r>
            <a:r>
              <a:rPr lang="en-US" sz="2500" i="1" dirty="0"/>
              <a:t>can create this filter by dragging the Product Name field to the Filters shelf. In the filter dialog box, switch to the Top tab and define a filter that is Top 10 by Sum of Sales.</a:t>
            </a:r>
            <a:endParaRPr lang="en-US" sz="5100" i="1" dirty="0"/>
          </a:p>
          <a:p>
            <a:pPr lvl="1"/>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1" y="2590800"/>
            <a:ext cx="7924799"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429000"/>
            <a:ext cx="4105275" cy="2609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102564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randombar(horizont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18434"/>
                                        </p:tgtEl>
                                        <p:attrNameLst>
                                          <p:attrName>style.visibility</p:attrName>
                                        </p:attrNameLst>
                                      </p:cBhvr>
                                      <p:to>
                                        <p:strVal val="visible"/>
                                      </p:to>
                                    </p:set>
                                    <p:animEffect transition="in" filter="wheel(1)">
                                      <p:cBhvr>
                                        <p:cTn id="12" dur="2000"/>
                                        <p:tgtEl>
                                          <p:spTgt spid="18434"/>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434"/>
                                        </p:tgtEl>
                                        <p:attrNameLst>
                                          <p:attrName>style.visibility</p:attrName>
                                        </p:attrNameLst>
                                      </p:cBhvr>
                                      <p:to>
                                        <p:strVal val="hidden"/>
                                      </p:to>
                                    </p:set>
                                  </p:childTnLst>
                                </p:cTn>
                              </p:par>
                            </p:childTnLst>
                          </p:cTn>
                        </p:par>
                        <p:par>
                          <p:cTn id="17" fill="hold">
                            <p:stCondLst>
                              <p:cond delay="0"/>
                            </p:stCondLst>
                            <p:childTnLst>
                              <p:par>
                                <p:cTn id="18" presetID="14" presetClass="entr" presetSubtype="10" fill="hold" nodeType="after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0" dur="500"/>
                                        <p:tgtEl>
                                          <p:spTgt spid="3">
                                            <p:txEl>
                                              <p:pRg st="4" end="4"/>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8435"/>
                                        </p:tgtEl>
                                        <p:attrNameLst>
                                          <p:attrName>style.visibility</p:attrName>
                                        </p:attrNameLst>
                                      </p:cBhvr>
                                      <p:to>
                                        <p:strVal val="visible"/>
                                      </p:to>
                                    </p:set>
                                    <p:animEffect transition="in" filter="wheel(1)">
                                      <p:cBhvr>
                                        <p:cTn id="25"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534400" cy="5105400"/>
          </a:xfrm>
        </p:spPr>
        <p:txBody>
          <a:bodyPr/>
          <a:lstStyle/>
          <a:p>
            <a:pPr lvl="2"/>
            <a:r>
              <a:rPr lang="en-US" i="1" dirty="0"/>
              <a:t>3. </a:t>
            </a:r>
            <a:r>
              <a:rPr lang="en-US" i="1"/>
              <a:t>When you </a:t>
            </a:r>
            <a:r>
              <a:rPr lang="en-US" i="1" dirty="0"/>
              <a:t>click OK</a:t>
            </a:r>
            <a:r>
              <a:rPr lang="en-US" i="1"/>
              <a:t>, you’ll </a:t>
            </a:r>
            <a:r>
              <a:rPr lang="en-US" i="1" dirty="0"/>
              <a:t>see that the view is filtered to show the top 10 products in terms of sales.</a:t>
            </a:r>
          </a:p>
          <a:p>
            <a:pPr lvl="2"/>
            <a:r>
              <a:rPr lang="en-US" sz="2200" i="1" dirty="0"/>
              <a:t>4. Now, let’s add another filter to only show only furniture products. Drag the Product - Category field to the Filters shelf and select Furniture. When finished, click OK.</a:t>
            </a:r>
          </a:p>
          <a:p>
            <a:pPr lvl="2"/>
            <a:r>
              <a:rPr lang="en-US" sz="2200" i="1" dirty="0"/>
              <a:t>5. The view is filtered but instead of 10 products, it now only shows 3. The reason is because by default all filters are evaluated separately and the view shows the union of the results. So this view shows that three of the top 10 overall products are furniture products.</a:t>
            </a:r>
            <a:endParaRPr lang="en-US" i="1" dirty="0"/>
          </a:p>
          <a:p>
            <a:pPr lvl="2"/>
            <a:endParaRPr lang="en-US" i="1" dirty="0"/>
          </a:p>
          <a:p>
            <a:pPr lvl="2"/>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219200"/>
            <a:ext cx="6548436"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838450"/>
            <a:ext cx="4543425"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690" y="4038600"/>
            <a:ext cx="6961909"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348735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9458"/>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9459"/>
                                        </p:tgtEl>
                                        <p:attrNameLst>
                                          <p:attrName>style.visibility</p:attrName>
                                        </p:attrNameLst>
                                      </p:cBhvr>
                                      <p:to>
                                        <p:strVal val="visible"/>
                                      </p:to>
                                    </p:set>
                                    <p:animEffect transition="in" filter="wheel(1)">
                                      <p:cBhvr>
                                        <p:cTn id="20" dur="2000"/>
                                        <p:tgtEl>
                                          <p:spTgt spid="1945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9459"/>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19460"/>
                                        </p:tgtEl>
                                        <p:attrNameLst>
                                          <p:attrName>style.visibility</p:attrName>
                                        </p:attrNameLst>
                                      </p:cBhvr>
                                      <p:to>
                                        <p:strVal val="visible"/>
                                      </p:to>
                                    </p:set>
                                    <p:animEffect transition="in" filter="wheel(1)">
                                      <p:cBhvr>
                                        <p:cTn id="33" dur="2000"/>
                                        <p:tgtEl>
                                          <p:spTgt spid="19460"/>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1946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610600" cy="5105400"/>
          </a:xfrm>
        </p:spPr>
        <p:txBody>
          <a:bodyPr/>
          <a:lstStyle/>
          <a:p>
            <a:pPr lvl="2"/>
            <a:r>
              <a:rPr lang="en-US" i="1" dirty="0"/>
              <a:t>6. To find out what the top 10 furniture products are we need to make the Product- Category filter a context filter. Right-click the field on the Filters shelf and select Add to Context.</a:t>
            </a:r>
          </a:p>
          <a:p>
            <a:pPr lvl="2"/>
            <a:r>
              <a:rPr lang="en-US" sz="2200" i="1" dirty="0"/>
              <a:t>7. The filter is marked as a context filter and the view updates to show the top 10 furniture products. Tableau has first evaluated the data source and identified all of the furniture products. Then the Top 10 filter is evaluated on the results of that context.</a:t>
            </a:r>
            <a:endParaRPr lang="en-US" i="1" dirty="0"/>
          </a:p>
          <a:p>
            <a:pPr lvl="2"/>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9600" y="1981200"/>
            <a:ext cx="3429000" cy="1543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657600"/>
            <a:ext cx="71628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49</a:t>
            </a:fld>
            <a:endParaRPr lang="en-US"/>
          </a:p>
        </p:txBody>
      </p:sp>
    </p:spTree>
    <p:extLst>
      <p:ext uri="{BB962C8B-B14F-4D97-AF65-F5344CB8AC3E}">
        <p14:creationId xmlns:p14="http://schemas.microsoft.com/office/powerpoint/2010/main" val="28565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heel(1)">
                                      <p:cBhvr>
                                        <p:cTn id="7" dur="2000"/>
                                        <p:tgtEl>
                                          <p:spTgt spid="2048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482"/>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0483"/>
                                        </p:tgtEl>
                                        <p:attrNameLst>
                                          <p:attrName>style.visibility</p:attrName>
                                        </p:attrNameLst>
                                      </p:cBhvr>
                                      <p:to>
                                        <p:strVal val="visible"/>
                                      </p:to>
                                    </p:set>
                                    <p:animEffect transition="in" filter="wheel(1)">
                                      <p:cBhvr>
                                        <p:cTn id="20" dur="2000"/>
                                        <p:tgtEl>
                                          <p:spTgt spid="20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is Tableau Desktop?</a:t>
            </a:r>
            <a:endParaRPr lang="en-US" dirty="0"/>
          </a:p>
        </p:txBody>
      </p:sp>
      <p:sp>
        <p:nvSpPr>
          <p:cNvPr id="3" name="Content Placeholder 2"/>
          <p:cNvSpPr>
            <a:spLocks noGrp="1"/>
          </p:cNvSpPr>
          <p:nvPr>
            <p:ph sz="quarter" idx="1"/>
          </p:nvPr>
        </p:nvSpPr>
        <p:spPr>
          <a:xfrm>
            <a:off x="152400" y="1219200"/>
            <a:ext cx="8839200" cy="5105400"/>
          </a:xfrm>
        </p:spPr>
        <p:txBody>
          <a:bodyPr/>
          <a:lstStyle/>
          <a:p>
            <a:r>
              <a:rPr lang="en-US" dirty="0"/>
              <a:t>Tableau Desktop is a data visualization application that </a:t>
            </a:r>
            <a:r>
              <a:rPr lang="en-US"/>
              <a:t>lets you </a:t>
            </a:r>
            <a:r>
              <a:rPr lang="en-US" dirty="0"/>
              <a:t>analyze virtually any type of structured data and produce highly interactive, beautiful graphs, dashboards, and reports in just minutes.</a:t>
            </a:r>
          </a:p>
          <a:p>
            <a:r>
              <a:rPr lang="en-US"/>
              <a:t>you </a:t>
            </a:r>
            <a:r>
              <a:rPr lang="en-US" dirty="0"/>
              <a:t>can connect to virtually any data source from spreadsheets to data warehouses and display information in multiple graphic perspectives.</a:t>
            </a:r>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3793678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 Grouping, and Sets</a:t>
            </a:r>
            <a:endParaRPr lang="en-US" dirty="0"/>
          </a:p>
        </p:txBody>
      </p:sp>
      <p:sp>
        <p:nvSpPr>
          <p:cNvPr id="3" name="Content Placeholder 2"/>
          <p:cNvSpPr>
            <a:spLocks noGrp="1"/>
          </p:cNvSpPr>
          <p:nvPr>
            <p:ph sz="quarter" idx="1"/>
          </p:nvPr>
        </p:nvSpPr>
        <p:spPr/>
        <p:txBody>
          <a:bodyPr/>
          <a:lstStyle/>
          <a:p>
            <a:r>
              <a:rPr lang="en-US" i="1" dirty="0"/>
              <a:t>Using sorting, groups, and sets to further </a:t>
            </a:r>
            <a:r>
              <a:rPr lang="en-US" i="1"/>
              <a:t>refine your </a:t>
            </a:r>
            <a:r>
              <a:rPr lang="en-US" i="1" dirty="0"/>
              <a:t>views and extract exactly the </a:t>
            </a:r>
            <a:r>
              <a:rPr lang="en-US" i="1"/>
              <a:t>information you </a:t>
            </a:r>
            <a:r>
              <a:rPr lang="en-US" i="1" dirty="0"/>
              <a:t>are looking for. </a:t>
            </a:r>
          </a:p>
          <a:p>
            <a:r>
              <a:rPr lang="en-US" i="1" dirty="0"/>
              <a:t>Here we are going to discusses how to re-order and sort the data in a view, filter out unnecessary rows and columns, group dimension members into higher level categories, and create a set using multiple dimensions to create richer encodings.</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6381844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a:t>
            </a:r>
            <a:endParaRPr lang="en-US" dirty="0"/>
          </a:p>
        </p:txBody>
      </p:sp>
      <p:sp>
        <p:nvSpPr>
          <p:cNvPr id="3" name="Content Placeholder 2"/>
          <p:cNvSpPr>
            <a:spLocks noGrp="1"/>
          </p:cNvSpPr>
          <p:nvPr>
            <p:ph sz="quarter" idx="1"/>
          </p:nvPr>
        </p:nvSpPr>
        <p:spPr/>
        <p:txBody>
          <a:bodyPr/>
          <a:lstStyle/>
          <a:p>
            <a:r>
              <a:rPr lang="en-US" i="1" dirty="0"/>
              <a:t>In Tableau, sorting a data view means arranging dimension members in a specified order. </a:t>
            </a:r>
          </a:p>
          <a:p>
            <a:r>
              <a:rPr lang="en-US" i="1" dirty="0"/>
              <a:t>Tableau supports computed sorting and manual sorting. </a:t>
            </a:r>
          </a:p>
          <a:p>
            <a:r>
              <a:rPr lang="en-US" b="1" u="sng" dirty="0"/>
              <a:t>Computed Sorting </a:t>
            </a:r>
          </a:p>
          <a:p>
            <a:r>
              <a:rPr lang="en-US" i="1"/>
              <a:t>You </a:t>
            </a:r>
            <a:r>
              <a:rPr lang="en-US" i="1" dirty="0"/>
              <a:t>might want to sort customers by alphabetical order, or sort a product line from lowest sales to highest sales. </a:t>
            </a:r>
          </a:p>
          <a:p>
            <a:r>
              <a:rPr lang="en-US" i="1" dirty="0"/>
              <a:t>Both of these sorts are “computed sorts” because they use programmatic rules </a:t>
            </a:r>
            <a:r>
              <a:rPr lang="en-US" i="1"/>
              <a:t>that you </a:t>
            </a:r>
            <a:r>
              <a:rPr lang="en-US" i="1" dirty="0"/>
              <a:t>define to sort the field.</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367380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029200"/>
          </a:xfrm>
        </p:spPr>
        <p:txBody>
          <a:bodyPr>
            <a:normAutofit/>
          </a:bodyPr>
          <a:lstStyle/>
          <a:p>
            <a:r>
              <a:rPr lang="en-US" i="1" dirty="0"/>
              <a:t>Sorting dimensions in a computed manner follows these rules:</a:t>
            </a:r>
          </a:p>
          <a:p>
            <a:pPr lvl="1"/>
            <a:r>
              <a:rPr lang="en-US" i="1"/>
              <a:t>You </a:t>
            </a:r>
            <a:r>
              <a:rPr lang="en-US" i="1" dirty="0"/>
              <a:t>can sort any discrete field after it has been placed on a shelf .</a:t>
            </a:r>
          </a:p>
          <a:p>
            <a:pPr lvl="1"/>
            <a:r>
              <a:rPr lang="en-US" sz="2500" i="1" dirty="0"/>
              <a:t>Each dimension that appears on a worksheet can be sorted independently of any other dimension. </a:t>
            </a:r>
          </a:p>
          <a:p>
            <a:pPr lvl="1"/>
            <a:r>
              <a:rPr lang="en-US" sz="2500" i="1" dirty="0"/>
              <a:t>The shelf location of the dimension determines the component of the data view that’s sorted. For example, if the dimension resides on the Columns shelf, the columns of the data view are sorted for that field. If the dimension resides on the Color shelf, the color encodings are sorted. </a:t>
            </a:r>
          </a:p>
          <a:p>
            <a:pPr lvl="1"/>
            <a:r>
              <a:rPr lang="en-US" sz="2500" i="1" dirty="0"/>
              <a:t>Sorts are computed based on the values of the filters and sets in the view. </a:t>
            </a:r>
          </a:p>
          <a:p>
            <a:pPr lvl="1"/>
            <a:r>
              <a:rPr lang="en-US" sz="2500" i="1" dirty="0"/>
              <a:t>Sorted fields are identified with bold names.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1782590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 Specific Fields</a:t>
            </a:r>
          </a:p>
        </p:txBody>
      </p:sp>
      <p:sp>
        <p:nvSpPr>
          <p:cNvPr id="3" name="Content Placeholder 2"/>
          <p:cNvSpPr>
            <a:spLocks noGrp="1"/>
          </p:cNvSpPr>
          <p:nvPr>
            <p:ph sz="quarter" idx="1"/>
          </p:nvPr>
        </p:nvSpPr>
        <p:spPr/>
        <p:txBody>
          <a:bodyPr>
            <a:normAutofit lnSpcReduction="10000"/>
          </a:bodyPr>
          <a:lstStyle/>
          <a:p>
            <a:r>
              <a:rPr lang="en-US" i="1" dirty="0"/>
              <a:t>We can sort a specific field using the Sort dialog box. </a:t>
            </a:r>
            <a:endParaRPr lang="en-US" dirty="0"/>
          </a:p>
          <a:p>
            <a:pPr lvl="2"/>
            <a:r>
              <a:rPr lang="en-US" i="1" dirty="0"/>
              <a:t>1. Open the Sort dialog box.</a:t>
            </a:r>
          </a:p>
          <a:p>
            <a:pPr lvl="3"/>
            <a:r>
              <a:rPr lang="en-US" i="1" dirty="0"/>
              <a:t>Right-click on the field that you want to sort and select Sort from the its context menu.</a:t>
            </a:r>
          </a:p>
          <a:p>
            <a:pPr lvl="1"/>
            <a:r>
              <a:rPr lang="en-US" sz="2500" i="1" dirty="0"/>
              <a:t>2. Specify the sorting options. </a:t>
            </a:r>
          </a:p>
          <a:p>
            <a:pPr lvl="2"/>
            <a:r>
              <a:rPr lang="en-US" sz="2200" i="1" dirty="0"/>
              <a:t>Complete the Sort dialog box by specifying the following criteria: </a:t>
            </a:r>
          </a:p>
          <a:p>
            <a:pPr lvl="2"/>
            <a:r>
              <a:rPr lang="en-US" sz="2200" i="1" dirty="0"/>
              <a:t>Sort order - Displays the sort results in ascending or descending order. </a:t>
            </a:r>
          </a:p>
          <a:p>
            <a:pPr lvl="2"/>
            <a:r>
              <a:rPr lang="en-US" sz="2200" i="1" dirty="0"/>
              <a:t>Sort by – Sort by one of these three options: </a:t>
            </a:r>
          </a:p>
          <a:p>
            <a:pPr lvl="3"/>
            <a:r>
              <a:rPr lang="en-US" b="1" i="1" dirty="0"/>
              <a:t>Data source order</a:t>
            </a:r>
            <a:r>
              <a:rPr lang="en-US" sz="2600" dirty="0"/>
              <a:t> </a:t>
            </a:r>
            <a:r>
              <a:rPr lang="en-US" sz="2600" i="1" dirty="0"/>
              <a:t>- </a:t>
            </a:r>
            <a:r>
              <a:rPr lang="en-US" i="1" dirty="0"/>
              <a:t>the order that the data source naturally orders the data. Generally for relational data sources, this tends to be in alphabetical order. </a:t>
            </a:r>
            <a:endParaRPr lang="en-US" sz="2600" i="1" dirty="0"/>
          </a:p>
          <a:p>
            <a:pPr lvl="3"/>
            <a:r>
              <a:rPr lang="en-US" b="1" i="1" dirty="0"/>
              <a:t>Alphabetic </a:t>
            </a:r>
            <a:r>
              <a:rPr lang="en-US" i="1" dirty="0"/>
              <a:t>- the order of the letters in the alphabet. </a:t>
            </a:r>
          </a:p>
          <a:p>
            <a:pPr lvl="3"/>
            <a:r>
              <a:rPr lang="en-US" b="1" i="1" dirty="0"/>
              <a:t>Field </a:t>
            </a:r>
            <a:r>
              <a:rPr lang="en-US" i="1" dirty="0"/>
              <a:t>- order the data based on the associated values of another field. For example, you could order several products by their total sales values.</a:t>
            </a:r>
          </a:p>
          <a:p>
            <a:pPr lvl="2"/>
            <a:endParaRPr lang="en-US"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362200"/>
            <a:ext cx="258127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328067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wheel(1)">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1506"/>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3" dur="500"/>
                                        <p:tgtEl>
                                          <p:spTgt spid="3">
                                            <p:txEl>
                                              <p:pRg st="5" end="5"/>
                                            </p:txEl>
                                          </p:spTgt>
                                        </p:tgtEl>
                                      </p:cBhvr>
                                    </p:animEffect>
                                  </p:childTnLst>
                                </p:cTn>
                              </p:par>
                            </p:childTnLst>
                          </p:cTn>
                        </p:par>
                        <p:par>
                          <p:cTn id="24" fill="hold">
                            <p:stCondLst>
                              <p:cond delay="1500"/>
                            </p:stCondLst>
                            <p:childTnLst>
                              <p:par>
                                <p:cTn id="25" presetID="14" presetClass="entr" presetSubtype="10" fill="hold" nodeType="after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randombar(horizontal)">
                                      <p:cBhvr>
                                        <p:cTn id="27" dur="500"/>
                                        <p:tgtEl>
                                          <p:spTgt spid="3">
                                            <p:txEl>
                                              <p:pRg st="6" end="6"/>
                                            </p:txEl>
                                          </p:spTgt>
                                        </p:tgtEl>
                                      </p:cBhvr>
                                    </p:animEffect>
                                  </p:childTnLst>
                                </p:cTn>
                              </p:par>
                            </p:childTnLst>
                          </p:cTn>
                        </p:par>
                        <p:par>
                          <p:cTn id="28" fill="hold">
                            <p:stCondLst>
                              <p:cond delay="2000"/>
                            </p:stCondLst>
                            <p:childTnLst>
                              <p:par>
                                <p:cTn id="29" presetID="14" presetClass="entr" presetSubtype="10" fill="hold" nodeType="after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animEffect transition="in" filter="randombar(horizontal)">
                                      <p:cBhvr>
                                        <p:cTn id="31" dur="500"/>
                                        <p:tgtEl>
                                          <p:spTgt spid="3">
                                            <p:txEl>
                                              <p:pRg st="7" end="7"/>
                                            </p:txEl>
                                          </p:spTgt>
                                        </p:tgtEl>
                                      </p:cBhvr>
                                    </p:animEffect>
                                  </p:childTnLst>
                                </p:cTn>
                              </p:par>
                            </p:childTnLst>
                          </p:cTn>
                        </p:par>
                        <p:par>
                          <p:cTn id="32" fill="hold">
                            <p:stCondLst>
                              <p:cond delay="2500"/>
                            </p:stCondLst>
                            <p:childTnLst>
                              <p:par>
                                <p:cTn id="33" presetID="14" presetClass="entr" presetSubtype="10" fill="hold" nodeType="after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randombar(horizontal)">
                                      <p:cBhvr>
                                        <p:cTn id="35" dur="500"/>
                                        <p:tgtEl>
                                          <p:spTgt spid="3">
                                            <p:txEl>
                                              <p:pRg st="8" end="8"/>
                                            </p:txEl>
                                          </p:spTgt>
                                        </p:tgtEl>
                                      </p:cBhvr>
                                    </p:animEffect>
                                  </p:childTnLst>
                                </p:cTn>
                              </p:par>
                            </p:childTnLst>
                          </p:cTn>
                        </p:par>
                        <p:par>
                          <p:cTn id="36" fill="hold">
                            <p:stCondLst>
                              <p:cond delay="3000"/>
                            </p:stCondLst>
                            <p:childTnLst>
                              <p:par>
                                <p:cTn id="37" presetID="14" presetClass="entr" presetSubtype="10" fill="hold" nodeType="after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animEffect transition="in" filter="randombar(horizontal)">
                                      <p:cBhvr>
                                        <p:cTn id="39"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Sorting a Text Table</a:t>
            </a:r>
            <a:endParaRPr lang="en-US" dirty="0"/>
          </a:p>
        </p:txBody>
      </p:sp>
      <p:sp>
        <p:nvSpPr>
          <p:cNvPr id="3" name="Content Placeholder 2"/>
          <p:cNvSpPr>
            <a:spLocks noGrp="1"/>
          </p:cNvSpPr>
          <p:nvPr>
            <p:ph sz="quarter" idx="1"/>
          </p:nvPr>
        </p:nvSpPr>
        <p:spPr>
          <a:xfrm>
            <a:off x="457200" y="1219200"/>
            <a:ext cx="8229600" cy="5105400"/>
          </a:xfrm>
        </p:spPr>
        <p:txBody>
          <a:bodyPr>
            <a:normAutofit lnSpcReduction="10000"/>
          </a:bodyPr>
          <a:lstStyle/>
          <a:p>
            <a:r>
              <a:rPr lang="en-US" i="1" dirty="0"/>
              <a:t>Using the Sample - Superstore Sales (Excel) data source, this example sorts the rows and columns of a text table to determine which products and years have the highest average discounts. To create the view, follow the steps below:</a:t>
            </a:r>
          </a:p>
          <a:p>
            <a:pPr lvl="2"/>
            <a:r>
              <a:rPr lang="en-US" sz="2200" i="1" dirty="0"/>
              <a:t>1. Place the Order Date dimension on the Columns shelf and the Product </a:t>
            </a:r>
            <a:r>
              <a:rPr lang="en-US" sz="2200" i="1" dirty="0" err="1"/>
              <a:t>SubCategory</a:t>
            </a:r>
            <a:r>
              <a:rPr lang="en-US" sz="2200" i="1" dirty="0"/>
              <a:t> dimension on the Rows shelf.</a:t>
            </a:r>
          </a:p>
          <a:p>
            <a:pPr lvl="2"/>
            <a:r>
              <a:rPr lang="en-US" i="1" dirty="0"/>
              <a:t>Complete the text table by placing Discount on the Text shelf and aggregating the measure as an average (select Measure &gt; Average from the field’s context menu). By default, the table is sorted in alphabetical order.</a:t>
            </a:r>
          </a:p>
          <a:p>
            <a:pPr lvl="2"/>
            <a:r>
              <a:rPr lang="en-US" sz="2200" i="1" dirty="0"/>
              <a:t>2. Sort the fields. </a:t>
            </a:r>
          </a:p>
          <a:p>
            <a:pPr lvl="2"/>
            <a:r>
              <a:rPr lang="en-US" sz="2200" i="1" dirty="0"/>
              <a:t>Right-click on Order Date field and select Sort. In the Sort dialog box select Descending as the Sort Order and sort by Discount aggregated as an Average. </a:t>
            </a:r>
          </a:p>
          <a:p>
            <a:pPr lvl="2"/>
            <a:r>
              <a:rPr lang="en-US" sz="2200" i="1" dirty="0"/>
              <a:t>When finished click OK. Then apply the same sort to Product Sub-Category.</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54</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295400"/>
            <a:ext cx="8077200" cy="4981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280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Groups</a:t>
            </a:r>
            <a:endParaRPr lang="en-US" dirty="0"/>
          </a:p>
        </p:txBody>
      </p:sp>
      <p:sp>
        <p:nvSpPr>
          <p:cNvPr id="3" name="Content Placeholder 2"/>
          <p:cNvSpPr>
            <a:spLocks noGrp="1"/>
          </p:cNvSpPr>
          <p:nvPr>
            <p:ph sz="quarter" idx="1"/>
          </p:nvPr>
        </p:nvSpPr>
        <p:spPr/>
        <p:txBody>
          <a:bodyPr/>
          <a:lstStyle/>
          <a:p>
            <a:r>
              <a:rPr lang="en-US" i="1" dirty="0"/>
              <a:t>A group is a group of dimension members that have been combined into higher level categories. </a:t>
            </a:r>
          </a:p>
          <a:p>
            <a:r>
              <a:rPr lang="en-US" i="1" dirty="0"/>
              <a:t>For example, </a:t>
            </a:r>
            <a:r>
              <a:rPr lang="en-US" i="1"/>
              <a:t>if you </a:t>
            </a:r>
            <a:r>
              <a:rPr lang="en-US" i="1" dirty="0"/>
              <a:t>are working with a view that shows average test scores by major</a:t>
            </a:r>
            <a:r>
              <a:rPr lang="en-US" i="1"/>
              <a:t>, you </a:t>
            </a:r>
            <a:r>
              <a:rPr lang="en-US" i="1" dirty="0"/>
              <a:t>may want to group certain majors together to create major categories. </a:t>
            </a:r>
          </a:p>
          <a:p>
            <a:r>
              <a:rPr lang="en-US" i="1" dirty="0"/>
              <a:t>English and History may be combined into a group called Liberal Arts Majors while Biology and Physics may be grouped as Science Majors.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30536128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Groups</a:t>
            </a:r>
            <a:endParaRPr lang="en-US" dirty="0"/>
          </a:p>
        </p:txBody>
      </p:sp>
      <p:sp>
        <p:nvSpPr>
          <p:cNvPr id="3" name="Content Placeholder 2"/>
          <p:cNvSpPr>
            <a:spLocks noGrp="1"/>
          </p:cNvSpPr>
          <p:nvPr>
            <p:ph sz="quarter" idx="1"/>
          </p:nvPr>
        </p:nvSpPr>
        <p:spPr/>
        <p:txBody>
          <a:bodyPr/>
          <a:lstStyle/>
          <a:p>
            <a:r>
              <a:rPr lang="en-US" i="1" dirty="0"/>
              <a:t>The most common way to create a group is through the group button on the toolbar. </a:t>
            </a:r>
          </a:p>
          <a:p>
            <a:r>
              <a:rPr lang="en-US" i="1" dirty="0"/>
              <a:t>However</a:t>
            </a:r>
            <a:r>
              <a:rPr lang="en-US" i="1"/>
              <a:t>, you </a:t>
            </a:r>
            <a:r>
              <a:rPr lang="en-US" i="1" dirty="0"/>
              <a:t>can also create groups by right-clicking a dimension in the Data window and selecting Create Group.</a:t>
            </a:r>
          </a:p>
          <a:p>
            <a:r>
              <a:rPr lang="en-US" b="1" i="1" dirty="0"/>
              <a:t>To create a group using the toolbar: </a:t>
            </a:r>
          </a:p>
          <a:p>
            <a:pPr lvl="2"/>
            <a:r>
              <a:rPr lang="en-US" i="1" dirty="0"/>
              <a:t>1. Hold the CTRL or Shift key on the keyboard to multi-select dimension members in the view. </a:t>
            </a:r>
          </a:p>
          <a:p>
            <a:pPr lvl="2"/>
            <a:r>
              <a:rPr lang="en-US" i="1" dirty="0"/>
              <a:t>2. Click the Group button </a:t>
            </a:r>
          </a:p>
          <a:p>
            <a:pPr lvl="2"/>
            <a:r>
              <a:rPr lang="en-US" i="1" dirty="0"/>
              <a:t>      on the toolbar.</a:t>
            </a:r>
            <a:endParaRPr lang="en-US" dirty="0"/>
          </a:p>
        </p:txBody>
      </p:sp>
      <p:pic>
        <p:nvPicPr>
          <p:cNvPr id="2253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4486275"/>
            <a:ext cx="371475" cy="390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95399"/>
            <a:ext cx="8153400" cy="48768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1542755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2531"/>
                                        </p:tgtEl>
                                        <p:attrNameLst>
                                          <p:attrName>style.visibility</p:attrName>
                                        </p:attrNameLst>
                                      </p:cBhvr>
                                      <p:to>
                                        <p:strVal val="visible"/>
                                      </p:to>
                                    </p:set>
                                    <p:animEffect transition="in" filter="wheel(1)">
                                      <p:cBhvr>
                                        <p:cTn id="7" dur="2000"/>
                                        <p:tgtEl>
                                          <p:spTgt spid="2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r>
              <a:rPr lang="en-US" i="1" dirty="0"/>
              <a:t>The selected members are combined into a single member and a new grouped field is added to the Data window. </a:t>
            </a:r>
          </a:p>
          <a:p>
            <a:r>
              <a:rPr lang="en-US" i="1" dirty="0"/>
              <a:t>A default member name is automatically constructed using the combined member names.</a:t>
            </a:r>
          </a:p>
          <a:p>
            <a:endParaRPr lang="en-US" i="1" dirty="0"/>
          </a:p>
          <a:p>
            <a:r>
              <a:rPr lang="en-US" i="1"/>
              <a:t>You </a:t>
            </a:r>
            <a:r>
              <a:rPr lang="en-US" i="1" dirty="0"/>
              <a:t>can use the grouped field just like any other field in the view, except the grouped field is cannot be used to create calculated fields.</a:t>
            </a:r>
          </a:p>
          <a:p>
            <a:r>
              <a:rPr lang="en-US" i="1"/>
              <a:t>You </a:t>
            </a:r>
            <a:r>
              <a:rPr lang="en-US" i="1" dirty="0"/>
              <a:t>can quickly un-group the dimension members by selecting the group in the view and clicking the Group button on the toolbar.</a:t>
            </a:r>
          </a:p>
          <a:p>
            <a:endParaRPr lang="en-US"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124200"/>
            <a:ext cx="792480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spTree>
    <p:extLst>
      <p:ext uri="{BB962C8B-B14F-4D97-AF65-F5344CB8AC3E}">
        <p14:creationId xmlns:p14="http://schemas.microsoft.com/office/powerpoint/2010/main" val="1439040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animEffect transition="in" filter="wheel(1)">
                                      <p:cBhvr>
                                        <p:cTn id="7" dur="2000"/>
                                        <p:tgtEl>
                                          <p:spTgt spid="2355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3554"/>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5" dur="500"/>
                                        <p:tgtEl>
                                          <p:spTgt spid="3">
                                            <p:txEl>
                                              <p:pRg st="3" end="3"/>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i="1" dirty="0"/>
              <a:t>To create groups from the Data window:</a:t>
            </a:r>
            <a:endParaRPr lang="en-US" dirty="0"/>
          </a:p>
        </p:txBody>
      </p:sp>
      <p:sp>
        <p:nvSpPr>
          <p:cNvPr id="3" name="Content Placeholder 2"/>
          <p:cNvSpPr>
            <a:spLocks noGrp="1"/>
          </p:cNvSpPr>
          <p:nvPr>
            <p:ph sz="quarter" idx="1"/>
          </p:nvPr>
        </p:nvSpPr>
        <p:spPr>
          <a:xfrm>
            <a:off x="457200" y="1219200"/>
            <a:ext cx="8229600" cy="5105400"/>
          </a:xfrm>
        </p:spPr>
        <p:txBody>
          <a:bodyPr/>
          <a:lstStyle/>
          <a:p>
            <a:pPr lvl="2"/>
            <a:r>
              <a:rPr lang="en-US" i="1" dirty="0"/>
              <a:t>1. Right-click a dimension in the Data window and select Create Group.</a:t>
            </a:r>
          </a:p>
          <a:p>
            <a:pPr lvl="2"/>
            <a:r>
              <a:rPr lang="en-US" i="1" dirty="0"/>
              <a:t>2. In the Create Group dialog box, select several members </a:t>
            </a:r>
            <a:r>
              <a:rPr lang="en-US" i="1"/>
              <a:t>that you </a:t>
            </a:r>
            <a:r>
              <a:rPr lang="en-US" i="1" dirty="0"/>
              <a:t>want to group. Hold the CTRL key </a:t>
            </a:r>
            <a:r>
              <a:rPr lang="en-US" i="1"/>
              <a:t>on your </a:t>
            </a:r>
            <a:r>
              <a:rPr lang="en-US" i="1" dirty="0"/>
              <a:t>keyboard to select multiple members.</a:t>
            </a:r>
          </a:p>
          <a:p>
            <a:pPr lvl="2"/>
            <a:r>
              <a:rPr lang="en-US" i="1" dirty="0"/>
              <a:t>3. Click the Group button at the bottom of the dialog box.</a:t>
            </a:r>
          </a:p>
          <a:p>
            <a:pPr lvl="2"/>
            <a:endParaRPr lang="en-US" i="1" dirty="0"/>
          </a:p>
          <a:p>
            <a:pPr lvl="2"/>
            <a:endParaRPr lang="en-US"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1611890"/>
            <a:ext cx="32004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2209800"/>
            <a:ext cx="3724275" cy="416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3014662"/>
            <a:ext cx="5210175"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4257508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4578"/>
                                        </p:tgtEl>
                                        <p:attrNameLst>
                                          <p:attrName>style.visibility</p:attrName>
                                        </p:attrNameLst>
                                      </p:cBhvr>
                                      <p:to>
                                        <p:strVal val="visible"/>
                                      </p:to>
                                    </p:set>
                                    <p:animEffect transition="in" filter="wheel(1)">
                                      <p:cBhvr>
                                        <p:cTn id="7" dur="2000"/>
                                        <p:tgtEl>
                                          <p:spTgt spid="2457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4578"/>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5" dur="500"/>
                                        <p:tgtEl>
                                          <p:spTgt spid="3">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4579"/>
                                        </p:tgtEl>
                                        <p:attrNameLst>
                                          <p:attrName>style.visibility</p:attrName>
                                        </p:attrNameLst>
                                      </p:cBhvr>
                                      <p:to>
                                        <p:strVal val="visible"/>
                                      </p:to>
                                    </p:set>
                                    <p:animEffect transition="in" filter="wheel(1)">
                                      <p:cBhvr>
                                        <p:cTn id="20" dur="2000"/>
                                        <p:tgtEl>
                                          <p:spTgt spid="2457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4579"/>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4580"/>
                                        </p:tgtEl>
                                        <p:attrNameLst>
                                          <p:attrName>style.visibility</p:attrName>
                                        </p:attrNameLst>
                                      </p:cBhvr>
                                      <p:to>
                                        <p:strVal val="visible"/>
                                      </p:to>
                                    </p:set>
                                    <p:animEffect transition="in" filter="wheel(1)">
                                      <p:cBhvr>
                                        <p:cTn id="29" dur="2000"/>
                                        <p:tgtEl>
                                          <p:spTgt spid="24580"/>
                                        </p:tgtEl>
                                      </p:cBhvr>
                                    </p:animEffect>
                                  </p:childTnLst>
                                </p:cTn>
                              </p:par>
                            </p:childTnLst>
                          </p:cTn>
                        </p:par>
                        <p:par>
                          <p:cTn id="30" fill="hold">
                            <p:stCondLst>
                              <p:cond delay="2000"/>
                            </p:stCondLst>
                            <p:childTnLst>
                              <p:par>
                                <p:cTn id="31" presetID="14" presetClass="entr" presetSubtype="10" fill="hold" nodeType="after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r>
              <a:rPr lang="en-US" i="1" dirty="0"/>
              <a:t>The selected members are combined into a single member. </a:t>
            </a:r>
          </a:p>
          <a:p>
            <a:r>
              <a:rPr lang="en-US" i="1" dirty="0"/>
              <a:t>A default title is automatically constructed using the combined member names. </a:t>
            </a:r>
          </a:p>
          <a:p>
            <a:r>
              <a:rPr lang="en-US" i="1" dirty="0"/>
              <a:t>Rename the group by selecting it in the list and clicking the Rename button at the bottom of the dialog box.</a:t>
            </a:r>
            <a:endParaRPr lang="en-US" dirty="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3505200"/>
            <a:ext cx="5410200" cy="335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59</a:t>
            </a:fld>
            <a:endParaRPr lang="en-US"/>
          </a:p>
        </p:txBody>
      </p:sp>
    </p:spTree>
    <p:extLst>
      <p:ext uri="{BB962C8B-B14F-4D97-AF65-F5344CB8AC3E}">
        <p14:creationId xmlns:p14="http://schemas.microsoft.com/office/powerpoint/2010/main" val="365646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5602"/>
                                        </p:tgtEl>
                                        <p:attrNameLst>
                                          <p:attrName>style.visibility</p:attrName>
                                        </p:attrNameLst>
                                      </p:cBhvr>
                                      <p:to>
                                        <p:strVal val="visible"/>
                                      </p:to>
                                    </p:set>
                                    <p:animEffect transition="in" filter="wheel(1)">
                                      <p:cBhvr>
                                        <p:cTn id="7" dur="2000"/>
                                        <p:tgtEl>
                                          <p:spTgt spid="256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What can I do with Tableau Desktop?</a:t>
            </a:r>
            <a:endParaRPr lang="en-US" dirty="0"/>
          </a:p>
        </p:txBody>
      </p:sp>
      <p:sp>
        <p:nvSpPr>
          <p:cNvPr id="3" name="Content Placeholder 2"/>
          <p:cNvSpPr>
            <a:spLocks noGrp="1"/>
          </p:cNvSpPr>
          <p:nvPr>
            <p:ph sz="quarter" idx="1"/>
          </p:nvPr>
        </p:nvSpPr>
        <p:spPr>
          <a:xfrm>
            <a:off x="152400" y="1219200"/>
            <a:ext cx="8763000" cy="5105400"/>
          </a:xfrm>
        </p:spPr>
        <p:txBody>
          <a:bodyPr/>
          <a:lstStyle/>
          <a:p>
            <a:r>
              <a:rPr lang="en-US" i="1" dirty="0"/>
              <a:t>Using Tableau Desktop</a:t>
            </a:r>
            <a:r>
              <a:rPr lang="en-US" i="1"/>
              <a:t>, you </a:t>
            </a:r>
            <a:r>
              <a:rPr lang="en-US" i="1" dirty="0"/>
              <a:t>can build and interact with views of data. </a:t>
            </a:r>
          </a:p>
          <a:p>
            <a:r>
              <a:rPr lang="en-US" i="1" dirty="0"/>
              <a:t>These views </a:t>
            </a:r>
            <a:r>
              <a:rPr lang="en-US" i="1"/>
              <a:t>allow you </a:t>
            </a:r>
            <a:r>
              <a:rPr lang="en-US" i="1" dirty="0"/>
              <a:t>to query, display, analyze, filter, sort, group, drill down, drill up, calculate, organize, summarize, and present data faster and more efficiently than ever before. </a:t>
            </a:r>
          </a:p>
          <a:p>
            <a:r>
              <a:rPr lang="en-US" i="1" dirty="0"/>
              <a:t>With Tableau Sever and Tableau </a:t>
            </a:r>
            <a:r>
              <a:rPr lang="en-US" i="1"/>
              <a:t>Public you </a:t>
            </a:r>
            <a:r>
              <a:rPr lang="en-US" i="1" dirty="0"/>
              <a:t>can share and </a:t>
            </a:r>
            <a:r>
              <a:rPr lang="en-US" i="1"/>
              <a:t>embed your </a:t>
            </a:r>
            <a:r>
              <a:rPr lang="en-US" i="1" dirty="0"/>
              <a:t>live, interactive views, reports, and dashboards so that colleagues can interact, customize or monitor them.</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spTree>
    <p:extLst>
      <p:ext uri="{BB962C8B-B14F-4D97-AF65-F5344CB8AC3E}">
        <p14:creationId xmlns:p14="http://schemas.microsoft.com/office/powerpoint/2010/main" val="57175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Editing an Existing Group</a:t>
            </a:r>
            <a:endParaRPr lang="en-US" dirty="0"/>
          </a:p>
        </p:txBody>
      </p:sp>
      <p:sp>
        <p:nvSpPr>
          <p:cNvPr id="3" name="Content Placeholder 2"/>
          <p:cNvSpPr>
            <a:spLocks noGrp="1"/>
          </p:cNvSpPr>
          <p:nvPr>
            <p:ph sz="quarter" idx="1"/>
          </p:nvPr>
        </p:nvSpPr>
        <p:spPr/>
        <p:txBody>
          <a:bodyPr/>
          <a:lstStyle/>
          <a:p>
            <a:r>
              <a:rPr lang="en-US" i="1"/>
              <a:t>After you </a:t>
            </a:r>
            <a:r>
              <a:rPr lang="en-US" i="1" dirty="0"/>
              <a:t>have created a group either using the toolbar or from the Data window</a:t>
            </a:r>
            <a:r>
              <a:rPr lang="en-US" i="1"/>
              <a:t>, you </a:t>
            </a:r>
            <a:r>
              <a:rPr lang="en-US" i="1" dirty="0"/>
              <a:t>can add members to the group, change the default member names, as well as change the name of the grouped field using the Edit Group dialog box.</a:t>
            </a:r>
          </a:p>
          <a:p>
            <a:r>
              <a:rPr lang="en-US" b="1" i="1" dirty="0"/>
              <a:t>To add members to an existing group: </a:t>
            </a:r>
          </a:p>
          <a:p>
            <a:pPr lvl="2"/>
            <a:r>
              <a:rPr lang="en-US" i="1" dirty="0"/>
              <a:t>1. Right-click the grouped field in the Data window and select Edit.</a:t>
            </a:r>
            <a:endParaRPr lang="en-US" dirty="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3733800"/>
            <a:ext cx="2647950" cy="264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60</a:t>
            </a:fld>
            <a:endParaRPr lang="en-US"/>
          </a:p>
        </p:txBody>
      </p:sp>
    </p:spTree>
    <p:extLst>
      <p:ext uri="{BB962C8B-B14F-4D97-AF65-F5344CB8AC3E}">
        <p14:creationId xmlns:p14="http://schemas.microsoft.com/office/powerpoint/2010/main" val="480986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6626"/>
                                        </p:tgtEl>
                                        <p:attrNameLst>
                                          <p:attrName>style.visibility</p:attrName>
                                        </p:attrNameLst>
                                      </p:cBhvr>
                                      <p:to>
                                        <p:strVal val="visible"/>
                                      </p:to>
                                    </p:set>
                                    <p:animEffect transition="in" filter="wheel(1)">
                                      <p:cBhvr>
                                        <p:cTn id="7" dur="2000"/>
                                        <p:tgtEl>
                                          <p:spTgt spid="266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1"/>
            <a:r>
              <a:rPr lang="en-US" i="1" dirty="0"/>
              <a:t>2. In the Edit group dialog box, do one of the following: </a:t>
            </a:r>
          </a:p>
          <a:p>
            <a:pPr lvl="2"/>
            <a:r>
              <a:rPr lang="en-US" i="1" dirty="0"/>
              <a:t>Select one or more members and drag and drop them into the existing group. This method works best </a:t>
            </a:r>
            <a:r>
              <a:rPr lang="en-US" i="1"/>
              <a:t>if you </a:t>
            </a:r>
            <a:r>
              <a:rPr lang="en-US" i="1" dirty="0"/>
              <a:t>are working with a dimension that has few members.</a:t>
            </a:r>
          </a:p>
          <a:p>
            <a:pPr lvl="2"/>
            <a:r>
              <a:rPr lang="en-US" sz="2200" i="1" dirty="0"/>
              <a:t>Select one or more members, right-click and select Add To. In the subsequent dialog box, select the </a:t>
            </a:r>
            <a:r>
              <a:rPr lang="en-US" sz="2200" i="1"/>
              <a:t>group you </a:t>
            </a:r>
            <a:r>
              <a:rPr lang="en-US" sz="2200" i="1" dirty="0"/>
              <a:t>want to add the selected members to and click </a:t>
            </a:r>
            <a:r>
              <a:rPr lang="en-US" sz="2200" b="1" i="1" dirty="0"/>
              <a:t>OK</a:t>
            </a:r>
          </a:p>
          <a:p>
            <a:pPr lvl="2"/>
            <a:r>
              <a:rPr lang="en-US" i="1" dirty="0"/>
              <a:t>Select one ore more members and select the group in the Add to drop down list at the top of the dialog box.</a:t>
            </a:r>
          </a:p>
          <a:p>
            <a:pPr lvl="2"/>
            <a:endParaRPr lang="en-US" dirty="0"/>
          </a:p>
          <a:p>
            <a:pPr lvl="2"/>
            <a:r>
              <a:rPr lang="en-US" i="1" dirty="0"/>
              <a:t>3. When finished, click OK.</a:t>
            </a:r>
            <a:endParaRPr lang="en-US" dirty="0"/>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2362200"/>
            <a:ext cx="4267200" cy="1952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4237" y="3678814"/>
            <a:ext cx="3890963" cy="89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4237" y="4363316"/>
            <a:ext cx="4424363" cy="15802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61</a:t>
            </a:fld>
            <a:endParaRPr lang="en-US"/>
          </a:p>
        </p:txBody>
      </p:sp>
    </p:spTree>
    <p:extLst>
      <p:ext uri="{BB962C8B-B14F-4D97-AF65-F5344CB8AC3E}">
        <p14:creationId xmlns:p14="http://schemas.microsoft.com/office/powerpoint/2010/main" val="4255199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7650"/>
                                        </p:tgtEl>
                                        <p:attrNameLst>
                                          <p:attrName>style.visibility</p:attrName>
                                        </p:attrNameLst>
                                      </p:cBhvr>
                                      <p:to>
                                        <p:strVal val="visible"/>
                                      </p:to>
                                    </p:set>
                                    <p:animEffect transition="in" filter="wheel(1)">
                                      <p:cBhvr>
                                        <p:cTn id="7" dur="2000"/>
                                        <p:tgtEl>
                                          <p:spTgt spid="276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7650"/>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27651"/>
                                        </p:tgtEl>
                                        <p:attrNameLst>
                                          <p:attrName>style.visibility</p:attrName>
                                        </p:attrNameLst>
                                      </p:cBhvr>
                                      <p:to>
                                        <p:strVal val="visible"/>
                                      </p:to>
                                    </p:set>
                                    <p:animEffect transition="in" filter="wheel(1)">
                                      <p:cBhvr>
                                        <p:cTn id="20" dur="2000"/>
                                        <p:tgtEl>
                                          <p:spTgt spid="27651"/>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27651"/>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27652"/>
                                        </p:tgtEl>
                                        <p:attrNameLst>
                                          <p:attrName>style.visibility</p:attrName>
                                        </p:attrNameLst>
                                      </p:cBhvr>
                                      <p:to>
                                        <p:strVal val="visible"/>
                                      </p:to>
                                    </p:set>
                                    <p:animEffect transition="in" filter="wheel(1)">
                                      <p:cBhvr>
                                        <p:cTn id="29" dur="2000"/>
                                        <p:tgtEl>
                                          <p:spTgt spid="27652"/>
                                        </p:tgtEl>
                                      </p:cBhvr>
                                    </p:animEffect>
                                  </p:childTnLst>
                                </p:cTn>
                              </p:par>
                            </p:childTnLst>
                          </p:cTn>
                        </p:par>
                        <p:par>
                          <p:cTn id="30" fill="hold">
                            <p:stCondLst>
                              <p:cond delay="2000"/>
                            </p:stCondLst>
                            <p:childTnLst>
                              <p:par>
                                <p:cTn id="31" presetID="14" presetClass="entr" presetSubtype="10" fill="hold" nodeType="after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3" dur="500"/>
                                        <p:tgtEl>
                                          <p:spTgt spid="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27652"/>
                                        </p:tgtEl>
                                        <p:attrNameLst>
                                          <p:attrName>style.visibility</p:attrName>
                                        </p:attrNameLst>
                                      </p:cBhvr>
                                      <p:to>
                                        <p:strVal val="hidden"/>
                                      </p:to>
                                    </p:set>
                                  </p:childTnLst>
                                </p:cTn>
                              </p:par>
                            </p:childTnLst>
                          </p:cTn>
                        </p:par>
                        <p:par>
                          <p:cTn id="38" fill="hold">
                            <p:stCondLst>
                              <p:cond delay="0"/>
                            </p:stCondLst>
                            <p:childTnLst>
                              <p:par>
                                <p:cTn id="39" presetID="14" presetClass="entr" presetSubtype="10" fill="hold" nodeType="afterEffect">
                                  <p:stCondLst>
                                    <p:cond delay="0"/>
                                  </p:stCondLst>
                                  <p:childTnLst>
                                    <p:set>
                                      <p:cBhvr>
                                        <p:cTn id="40" dur="1" fill="hold">
                                          <p:stCondLst>
                                            <p:cond delay="0"/>
                                          </p:stCondLst>
                                        </p:cTn>
                                        <p:tgtEl>
                                          <p:spTgt spid="3">
                                            <p:txEl>
                                              <p:pRg st="5" end="5"/>
                                            </p:txEl>
                                          </p:spTgt>
                                        </p:tgtEl>
                                        <p:attrNameLst>
                                          <p:attrName>style.visibility</p:attrName>
                                        </p:attrNameLst>
                                      </p:cBhvr>
                                      <p:to>
                                        <p:strVal val="visible"/>
                                      </p:to>
                                    </p:set>
                                    <p:animEffect transition="in" filter="randombar(horizontal)">
                                      <p:cBhvr>
                                        <p:cTn id="41"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Sets</a:t>
            </a:r>
            <a:endParaRPr lang="en-US" dirty="0"/>
          </a:p>
        </p:txBody>
      </p:sp>
      <p:sp>
        <p:nvSpPr>
          <p:cNvPr id="3" name="Content Placeholder 2"/>
          <p:cNvSpPr>
            <a:spLocks noGrp="1"/>
          </p:cNvSpPr>
          <p:nvPr>
            <p:ph sz="quarter" idx="1"/>
          </p:nvPr>
        </p:nvSpPr>
        <p:spPr>
          <a:xfrm>
            <a:off x="457200" y="1219200"/>
            <a:ext cx="8534400" cy="5105400"/>
          </a:xfrm>
        </p:spPr>
        <p:txBody>
          <a:bodyPr>
            <a:normAutofit fontScale="92500" lnSpcReduction="20000"/>
          </a:bodyPr>
          <a:lstStyle/>
          <a:p>
            <a:r>
              <a:rPr lang="en-US" i="1" dirty="0"/>
              <a:t>Sets are custom </a:t>
            </a:r>
            <a:r>
              <a:rPr lang="en-US" i="1"/>
              <a:t>fields you </a:t>
            </a:r>
            <a:r>
              <a:rPr lang="en-US" i="1" dirty="0"/>
              <a:t>create that are based on existing dimensions, and that filter data using one or more criteria. </a:t>
            </a:r>
          </a:p>
          <a:p>
            <a:r>
              <a:rPr lang="en-US" i="1" dirty="0"/>
              <a:t>We can create a set from any existing dimension. </a:t>
            </a:r>
          </a:p>
          <a:p>
            <a:r>
              <a:rPr lang="en-US" i="1" dirty="0"/>
              <a:t>When we create a set for continuous dates associated with a relational data source , the set will be based on discrete values rather than a continuous range of values.</a:t>
            </a:r>
          </a:p>
          <a:p>
            <a:r>
              <a:rPr lang="en-US" i="1" dirty="0"/>
              <a:t>The three main uses of a set are: </a:t>
            </a:r>
            <a:endParaRPr lang="en-US" dirty="0"/>
          </a:p>
          <a:p>
            <a:pPr lvl="2"/>
            <a:r>
              <a:rPr lang="en-US" i="1" dirty="0"/>
              <a:t>Create a subset of the data – Select one or more dimension members that are of interest </a:t>
            </a:r>
            <a:r>
              <a:rPr lang="en-US" i="1"/>
              <a:t>to you. </a:t>
            </a:r>
            <a:r>
              <a:rPr lang="en-US" i="1" dirty="0"/>
              <a:t>For example, sort a field and select only cities on the west coast with populations greater than 500,000, or manually select outliers that appear in a scatter plot. </a:t>
            </a:r>
          </a:p>
          <a:p>
            <a:pPr lvl="2"/>
            <a:r>
              <a:rPr lang="en-US" i="1" dirty="0"/>
              <a:t>Create unique encodings – Combine dimension members to create unique encodings. For example, create a set that combines market and product, and then color-encode a data view using the combined members. </a:t>
            </a:r>
          </a:p>
          <a:p>
            <a:pPr lvl="2"/>
            <a:r>
              <a:rPr lang="en-US" i="1" dirty="0"/>
              <a:t>Save filters for later use – </a:t>
            </a:r>
            <a:r>
              <a:rPr lang="en-US" i="1"/>
              <a:t>once you </a:t>
            </a:r>
            <a:r>
              <a:rPr lang="en-US" i="1" dirty="0"/>
              <a:t>have created a filter</a:t>
            </a:r>
            <a:r>
              <a:rPr lang="en-US" i="1"/>
              <a:t>, you </a:t>
            </a:r>
            <a:r>
              <a:rPr lang="en-US" i="1" dirty="0"/>
              <a:t>can save the filter as a set and use it in all of the worksheets in a workbook. This </a:t>
            </a:r>
            <a:r>
              <a:rPr lang="en-US" i="1"/>
              <a:t>saves you </a:t>
            </a:r>
            <a:r>
              <a:rPr lang="en-US" i="1" dirty="0"/>
              <a:t>from having to recreate the filter every </a:t>
            </a:r>
            <a:r>
              <a:rPr lang="en-US" i="1"/>
              <a:t>time you </a:t>
            </a:r>
            <a:r>
              <a:rPr lang="en-US" i="1" dirty="0"/>
              <a:t>want to use it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62</a:t>
            </a:fld>
            <a:endParaRPr lang="en-US"/>
          </a:p>
        </p:txBody>
      </p:sp>
    </p:spTree>
    <p:extLst>
      <p:ext uri="{BB962C8B-B14F-4D97-AF65-F5344CB8AC3E}">
        <p14:creationId xmlns:p14="http://schemas.microsoft.com/office/powerpoint/2010/main" val="396632002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Set Containing a Subset </a:t>
            </a:r>
          </a:p>
        </p:txBody>
      </p:sp>
      <p:sp>
        <p:nvSpPr>
          <p:cNvPr id="3" name="Content Placeholder 2"/>
          <p:cNvSpPr>
            <a:spLocks noGrp="1"/>
          </p:cNvSpPr>
          <p:nvPr>
            <p:ph sz="quarter" idx="1"/>
          </p:nvPr>
        </p:nvSpPr>
        <p:spPr>
          <a:xfrm>
            <a:off x="457200" y="1219200"/>
            <a:ext cx="8534400" cy="5105400"/>
          </a:xfrm>
        </p:spPr>
        <p:txBody>
          <a:bodyPr/>
          <a:lstStyle/>
          <a:p>
            <a:r>
              <a:rPr lang="en-US" i="1" dirty="0"/>
              <a:t>One reason to create a set is so we can easily work with just the dimension members that are of interest </a:t>
            </a:r>
            <a:r>
              <a:rPr lang="en-US" i="1"/>
              <a:t>to you. </a:t>
            </a:r>
            <a:endParaRPr lang="en-US" i="1" dirty="0"/>
          </a:p>
          <a:p>
            <a:r>
              <a:rPr lang="en-US" i="1" dirty="0"/>
              <a:t>For example</a:t>
            </a:r>
            <a:r>
              <a:rPr lang="en-US" i="1"/>
              <a:t>, you </a:t>
            </a:r>
            <a:r>
              <a:rPr lang="en-US" i="1" dirty="0"/>
              <a:t>might want to work with specific geographic regions, high-value customers, or one product line </a:t>
            </a:r>
            <a:r>
              <a:rPr lang="en-US" i="1"/>
              <a:t>in your </a:t>
            </a:r>
            <a:r>
              <a:rPr lang="en-US" i="1" dirty="0"/>
              <a:t>organization.</a:t>
            </a:r>
          </a:p>
          <a:p>
            <a:r>
              <a:rPr lang="en-US" i="1" dirty="0"/>
              <a:t>In this example, we will create a subset of the Sample Superstore data source using the Create Set dialog box. </a:t>
            </a:r>
          </a:p>
          <a:p>
            <a:r>
              <a:rPr lang="en-US" i="1" dirty="0"/>
              <a:t>Follow the steps below: </a:t>
            </a:r>
          </a:p>
          <a:p>
            <a:pPr lvl="2"/>
            <a:r>
              <a:rPr lang="en-US" i="1" dirty="0"/>
              <a:t>1. Select the dimension that will form the set. </a:t>
            </a:r>
          </a:p>
          <a:p>
            <a:pPr lvl="3"/>
            <a:r>
              <a:rPr lang="en-US" i="1" dirty="0"/>
              <a:t>Right-click Product - Sub-Category in the Data window, and select Create Set.</a:t>
            </a:r>
            <a:endParaRPr lang="en-US" dirty="0"/>
          </a:p>
        </p:txBody>
      </p:sp>
      <p:pic>
        <p:nvPicPr>
          <p:cNvPr id="286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981200"/>
            <a:ext cx="2819400" cy="4362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63</a:t>
            </a:fld>
            <a:endParaRPr lang="en-US"/>
          </a:p>
        </p:txBody>
      </p:sp>
    </p:spTree>
    <p:extLst>
      <p:ext uri="{BB962C8B-B14F-4D97-AF65-F5344CB8AC3E}">
        <p14:creationId xmlns:p14="http://schemas.microsoft.com/office/powerpoint/2010/main" val="343207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wheel(1)">
                                      <p:cBhvr>
                                        <p:cTn id="7" dur="20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2. In the Create Set dialog box, specify the name of the set and select the dimension members </a:t>
            </a:r>
            <a:r>
              <a:rPr lang="en-US" i="1"/>
              <a:t>that you </a:t>
            </a:r>
            <a:r>
              <a:rPr lang="en-US" i="1" dirty="0"/>
              <a:t>want to include in the set. </a:t>
            </a:r>
          </a:p>
          <a:p>
            <a:pPr lvl="2"/>
            <a:r>
              <a:rPr lang="en-US" i="1" dirty="0"/>
              <a:t>In this example</a:t>
            </a:r>
            <a:r>
              <a:rPr lang="en-US" i="1"/>
              <a:t>, you </a:t>
            </a:r>
            <a:r>
              <a:rPr lang="en-US" i="1" dirty="0"/>
              <a:t>are only interested in Envelops, Labels, Paper, Pens and Art Supplies, and Rubber Bands.</a:t>
            </a:r>
          </a:p>
          <a:p>
            <a:pPr lvl="2"/>
            <a:r>
              <a:rPr lang="en-US" i="1" dirty="0"/>
              <a:t>The new set displays in the Sets area of the Data window</a:t>
            </a:r>
            <a:r>
              <a:rPr lang="en-US" i="1"/>
              <a:t>. You </a:t>
            </a:r>
            <a:r>
              <a:rPr lang="en-US" i="1" dirty="0"/>
              <a:t>can edit the set, show set members, and so on using the right-click context menu.</a:t>
            </a:r>
          </a:p>
          <a:p>
            <a:pPr lvl="2"/>
            <a:r>
              <a:rPr lang="en-US" i="1"/>
              <a:t>You </a:t>
            </a:r>
            <a:r>
              <a:rPr lang="en-US" i="1" dirty="0"/>
              <a:t>can use the set to create data views just like any other field.</a:t>
            </a:r>
            <a:endParaRPr lang="en-US" dirty="0"/>
          </a:p>
        </p:txBody>
      </p:sp>
      <p:pic>
        <p:nvPicPr>
          <p:cNvPr id="296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219200"/>
            <a:ext cx="4143375" cy="527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6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581399"/>
            <a:ext cx="7543800" cy="328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64</a:t>
            </a:fld>
            <a:endParaRPr lang="en-US"/>
          </a:p>
        </p:txBody>
      </p:sp>
    </p:spTree>
    <p:extLst>
      <p:ext uri="{BB962C8B-B14F-4D97-AF65-F5344CB8AC3E}">
        <p14:creationId xmlns:p14="http://schemas.microsoft.com/office/powerpoint/2010/main" val="11783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9698"/>
                                        </p:tgtEl>
                                        <p:attrNameLst>
                                          <p:attrName>style.visibility</p:attrName>
                                        </p:attrNameLst>
                                      </p:cBhvr>
                                      <p:to>
                                        <p:strVal val="visible"/>
                                      </p:to>
                                    </p:set>
                                    <p:animEffect transition="in" filter="wheel(1)">
                                      <p:cBhvr>
                                        <p:cTn id="7" dur="2000"/>
                                        <p:tgtEl>
                                          <p:spTgt spid="296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9698"/>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29699"/>
                                        </p:tgtEl>
                                        <p:attrNameLst>
                                          <p:attrName>style.visibility</p:attrName>
                                        </p:attrNameLst>
                                      </p:cBhvr>
                                      <p:to>
                                        <p:strVal val="visible"/>
                                      </p:to>
                                    </p:set>
                                    <p:animEffect transition="in" filter="wheel(1)">
                                      <p:cBhvr>
                                        <p:cTn id="24" dur="2000"/>
                                        <p:tgtEl>
                                          <p:spTgt spid="296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 Set Containing Unique Encodings</a:t>
            </a:r>
            <a:endParaRPr lang="en-US" dirty="0"/>
          </a:p>
        </p:txBody>
      </p:sp>
      <p:sp>
        <p:nvSpPr>
          <p:cNvPr id="3" name="Content Placeholder 2"/>
          <p:cNvSpPr>
            <a:spLocks noGrp="1"/>
          </p:cNvSpPr>
          <p:nvPr>
            <p:ph sz="quarter" idx="1"/>
          </p:nvPr>
        </p:nvSpPr>
        <p:spPr/>
        <p:txBody>
          <a:bodyPr>
            <a:normAutofit lnSpcReduction="10000"/>
          </a:bodyPr>
          <a:lstStyle/>
          <a:p>
            <a:r>
              <a:rPr lang="en-US" i="1" dirty="0"/>
              <a:t>Encoding shelves such as Color, Size, and so on accept only one field at a time. </a:t>
            </a:r>
          </a:p>
          <a:p>
            <a:r>
              <a:rPr lang="en-US" i="1" dirty="0"/>
              <a:t>Using the original data source fields, we are limited to encoding our data view with the members of only one dimension. </a:t>
            </a:r>
          </a:p>
          <a:p>
            <a:r>
              <a:rPr lang="en-US" i="1" dirty="0"/>
              <a:t>By creating a set, we can encode the view with members from different dimensions. </a:t>
            </a:r>
          </a:p>
          <a:p>
            <a:r>
              <a:rPr lang="en-US" i="1" dirty="0"/>
              <a:t>This example uses the Superstore Sales Excel data source to create a set that contains all the members from two different dimensions. </a:t>
            </a:r>
          </a:p>
          <a:p>
            <a:r>
              <a:rPr lang="en-US" i="1" dirty="0"/>
              <a:t>The set is used to encode a data view by color, and is then filtered to include only the members of interest.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65</a:t>
            </a:fld>
            <a:endParaRPr lang="en-US"/>
          </a:p>
        </p:txBody>
      </p:sp>
    </p:spTree>
    <p:extLst>
      <p:ext uri="{BB962C8B-B14F-4D97-AF65-F5344CB8AC3E}">
        <p14:creationId xmlns:p14="http://schemas.microsoft.com/office/powerpoint/2010/main" val="199197357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Steps…</a:t>
            </a:r>
          </a:p>
        </p:txBody>
      </p:sp>
      <p:sp>
        <p:nvSpPr>
          <p:cNvPr id="3" name="Content Placeholder 2"/>
          <p:cNvSpPr>
            <a:spLocks noGrp="1"/>
          </p:cNvSpPr>
          <p:nvPr>
            <p:ph sz="quarter" idx="1"/>
          </p:nvPr>
        </p:nvSpPr>
        <p:spPr/>
        <p:txBody>
          <a:bodyPr/>
          <a:lstStyle/>
          <a:p>
            <a:pPr lvl="1"/>
            <a:r>
              <a:rPr lang="en-US" i="1" dirty="0"/>
              <a:t>1. Create the set. </a:t>
            </a:r>
          </a:p>
          <a:p>
            <a:pPr lvl="2"/>
            <a:r>
              <a:rPr lang="en-US" i="1" dirty="0"/>
              <a:t>Create the set by selecting the Region and Category dimensions in the Data window, and then selecting Create Set from the context menu.</a:t>
            </a:r>
          </a:p>
          <a:p>
            <a:pPr lvl="2"/>
            <a:r>
              <a:rPr lang="en-US" i="1" dirty="0"/>
              <a:t>The Create Set From Selection dialog box opens. Call the new set Product by Region.</a:t>
            </a:r>
          </a:p>
          <a:p>
            <a:pPr lvl="1"/>
            <a:r>
              <a:rPr lang="en-US" i="1" dirty="0"/>
              <a:t>2. Encode the data view with the new set.</a:t>
            </a:r>
          </a:p>
          <a:p>
            <a:endParaRPr lang="en-US" dirty="0"/>
          </a:p>
        </p:txBody>
      </p:sp>
      <p:pic>
        <p:nvPicPr>
          <p:cNvPr id="307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143000"/>
            <a:ext cx="3429000" cy="484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2743200"/>
            <a:ext cx="591502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76575" y="3429000"/>
            <a:ext cx="59150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716970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wheel(1)">
                                      <p:cBhvr>
                                        <p:cTn id="7" dur="2000"/>
                                        <p:tgtEl>
                                          <p:spTgt spid="3072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722"/>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30723"/>
                                        </p:tgtEl>
                                        <p:attrNameLst>
                                          <p:attrName>style.visibility</p:attrName>
                                        </p:attrNameLst>
                                      </p:cBhvr>
                                      <p:to>
                                        <p:strVal val="visible"/>
                                      </p:to>
                                    </p:set>
                                    <p:animEffect transition="in" filter="wheel(1)">
                                      <p:cBhvr>
                                        <p:cTn id="20" dur="2000"/>
                                        <p:tgtEl>
                                          <p:spTgt spid="30723"/>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0723"/>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0724"/>
                                        </p:tgtEl>
                                        <p:attrNameLst>
                                          <p:attrName>style.visibility</p:attrName>
                                        </p:attrNameLst>
                                      </p:cBhvr>
                                      <p:to>
                                        <p:strVal val="visible"/>
                                      </p:to>
                                    </p:set>
                                    <p:animEffect transition="in" filter="wheel(1)">
                                      <p:cBhvr>
                                        <p:cTn id="33" dur="20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1"/>
            <a:r>
              <a:rPr lang="en-US" i="1" dirty="0"/>
              <a:t>3. Filter the set. </a:t>
            </a:r>
          </a:p>
          <a:p>
            <a:pPr lvl="2"/>
            <a:r>
              <a:rPr lang="en-US" i="1" dirty="0"/>
              <a:t>Filter the set to include only the dimension members of interest. We can open the Filter dialog box by selecting Filter on the set’s field menu.</a:t>
            </a:r>
          </a:p>
          <a:p>
            <a:pPr lvl="1"/>
            <a:r>
              <a:rPr lang="en-US" i="1" dirty="0"/>
              <a:t>For this example, include only the Furniture and Technology products.</a:t>
            </a:r>
          </a:p>
          <a:p>
            <a:pPr lvl="1"/>
            <a:r>
              <a:rPr lang="en-US" i="1" dirty="0"/>
              <a:t>The final view is shown below. Note the name of the filtered set is italicized.</a:t>
            </a:r>
          </a:p>
          <a:p>
            <a:pPr lvl="1"/>
            <a:endParaRPr lang="en-US" i="1" dirty="0"/>
          </a:p>
          <a:p>
            <a:endParaRPr lang="en-US" dirty="0"/>
          </a:p>
        </p:txBody>
      </p:sp>
      <p:pic>
        <p:nvPicPr>
          <p:cNvPr id="317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15075" y="2286000"/>
            <a:ext cx="2524125" cy="2400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2667000"/>
            <a:ext cx="51816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486150"/>
            <a:ext cx="6934200" cy="3371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67</a:t>
            </a:fld>
            <a:endParaRPr lang="en-US"/>
          </a:p>
        </p:txBody>
      </p:sp>
    </p:spTree>
    <p:extLst>
      <p:ext uri="{BB962C8B-B14F-4D97-AF65-F5344CB8AC3E}">
        <p14:creationId xmlns:p14="http://schemas.microsoft.com/office/powerpoint/2010/main" val="66812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1746"/>
                                        </p:tgtEl>
                                        <p:attrNameLst>
                                          <p:attrName>style.visibility</p:attrName>
                                        </p:attrNameLst>
                                      </p:cBhvr>
                                      <p:to>
                                        <p:strVal val="visible"/>
                                      </p:to>
                                    </p:set>
                                    <p:animEffect transition="in" filter="wheel(1)">
                                      <p:cBhvr>
                                        <p:cTn id="7" dur="2000"/>
                                        <p:tgtEl>
                                          <p:spTgt spid="3174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1746"/>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31747"/>
                                        </p:tgtEl>
                                        <p:attrNameLst>
                                          <p:attrName>style.visibility</p:attrName>
                                        </p:attrNameLst>
                                      </p:cBhvr>
                                      <p:to>
                                        <p:strVal val="visible"/>
                                      </p:to>
                                    </p:set>
                                    <p:animEffect transition="in" filter="wheel(1)">
                                      <p:cBhvr>
                                        <p:cTn id="20" dur="2000"/>
                                        <p:tgtEl>
                                          <p:spTgt spid="3174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1747"/>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1" presetClass="entr" presetSubtype="1" fill="hold" nodeType="clickEffect">
                                  <p:stCondLst>
                                    <p:cond delay="0"/>
                                  </p:stCondLst>
                                  <p:childTnLst>
                                    <p:set>
                                      <p:cBhvr>
                                        <p:cTn id="32" dur="1" fill="hold">
                                          <p:stCondLst>
                                            <p:cond delay="0"/>
                                          </p:stCondLst>
                                        </p:cTn>
                                        <p:tgtEl>
                                          <p:spTgt spid="31748"/>
                                        </p:tgtEl>
                                        <p:attrNameLst>
                                          <p:attrName>style.visibility</p:attrName>
                                        </p:attrNameLst>
                                      </p:cBhvr>
                                      <p:to>
                                        <p:strVal val="visible"/>
                                      </p:to>
                                    </p:set>
                                    <p:animEffect transition="in" filter="wheel(1)">
                                      <p:cBhvr>
                                        <p:cTn id="33" dur="2000"/>
                                        <p:tgtEl>
                                          <p:spTgt spid="317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95600"/>
            <a:ext cx="8229600" cy="990600"/>
          </a:xfrm>
        </p:spPr>
        <p:txBody>
          <a:bodyPr>
            <a:normAutofit/>
          </a:bodyPr>
          <a:lstStyle/>
          <a:p>
            <a:r>
              <a:rPr lang="en-US" sz="5400" b="1" dirty="0"/>
              <a:t>  Advanced Analysis</a:t>
            </a:r>
            <a:endParaRPr lang="en-US" sz="54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68</a:t>
            </a:fld>
            <a:endParaRPr lang="en-US"/>
          </a:p>
        </p:txBody>
      </p:sp>
    </p:spTree>
    <p:extLst>
      <p:ext uri="{BB962C8B-B14F-4D97-AF65-F5344CB8AC3E}">
        <p14:creationId xmlns:p14="http://schemas.microsoft.com/office/powerpoint/2010/main" val="31745609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Advanced Analysis</a:t>
            </a:r>
            <a:endParaRPr lang="en-US" dirty="0"/>
          </a:p>
        </p:txBody>
      </p:sp>
      <p:sp>
        <p:nvSpPr>
          <p:cNvPr id="3" name="Content Placeholder 2"/>
          <p:cNvSpPr>
            <a:spLocks noGrp="1"/>
          </p:cNvSpPr>
          <p:nvPr>
            <p:ph sz="quarter" idx="1"/>
          </p:nvPr>
        </p:nvSpPr>
        <p:spPr/>
        <p:txBody>
          <a:bodyPr/>
          <a:lstStyle/>
          <a:p>
            <a:r>
              <a:rPr lang="en-US" i="1" dirty="0"/>
              <a:t> Here we will learn how to create custom calculations, use the built in statistics tools, leverage dynamic parameters, map data, and more.</a:t>
            </a:r>
          </a:p>
          <a:p>
            <a:r>
              <a:rPr lang="en-US" b="1" dirty="0"/>
              <a:t>Actions </a:t>
            </a:r>
          </a:p>
          <a:p>
            <a:r>
              <a:rPr lang="en-US" b="1" dirty="0"/>
              <a:t>Calculations </a:t>
            </a:r>
          </a:p>
          <a:p>
            <a:r>
              <a:rPr lang="en-US" b="1" dirty="0"/>
              <a:t>Parameters </a:t>
            </a:r>
          </a:p>
          <a:p>
            <a:r>
              <a:rPr lang="en-US" b="1" dirty="0"/>
              <a:t>Background Images </a:t>
            </a:r>
          </a:p>
          <a:p>
            <a:r>
              <a:rPr lang="en-US" b="1" dirty="0"/>
              <a:t>Background Maps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69</a:t>
            </a:fld>
            <a:endParaRPr lang="en-US"/>
          </a:p>
        </p:txBody>
      </p:sp>
    </p:spTree>
    <p:extLst>
      <p:ext uri="{BB962C8B-B14F-4D97-AF65-F5344CB8AC3E}">
        <p14:creationId xmlns:p14="http://schemas.microsoft.com/office/powerpoint/2010/main" val="20211742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Does Tableau Work?</a:t>
            </a:r>
            <a:endParaRPr lang="en-US" dirty="0"/>
          </a:p>
        </p:txBody>
      </p:sp>
      <p:sp>
        <p:nvSpPr>
          <p:cNvPr id="3" name="Content Placeholder 2"/>
          <p:cNvSpPr>
            <a:spLocks noGrp="1"/>
          </p:cNvSpPr>
          <p:nvPr>
            <p:ph sz="quarter" idx="1"/>
          </p:nvPr>
        </p:nvSpPr>
        <p:spPr/>
        <p:txBody>
          <a:bodyPr/>
          <a:lstStyle/>
          <a:p>
            <a:r>
              <a:rPr lang="en-US" i="1" dirty="0"/>
              <a:t>While Tableau </a:t>
            </a:r>
            <a:r>
              <a:rPr lang="en-US" i="1"/>
              <a:t>lets you </a:t>
            </a:r>
            <a:r>
              <a:rPr lang="en-US" i="1" dirty="0"/>
              <a:t>analyze databases and spreadsheets like never before</a:t>
            </a:r>
            <a:r>
              <a:rPr lang="en-US" i="1"/>
              <a:t>, you </a:t>
            </a:r>
            <a:r>
              <a:rPr lang="en-US" i="1" dirty="0"/>
              <a:t>don’t need to know anything about databases to use Tableau. </a:t>
            </a:r>
          </a:p>
          <a:p>
            <a:r>
              <a:rPr lang="en-US" i="1" dirty="0"/>
              <a:t>In fact, Tableau is designed to allow business people with no technical training to analyze their data efficiently.</a:t>
            </a:r>
          </a:p>
          <a:p>
            <a:r>
              <a:rPr lang="en-US" i="1" dirty="0"/>
              <a:t>Tableau is based on three simple concepts:</a:t>
            </a:r>
          </a:p>
          <a:p>
            <a:pPr lvl="1"/>
            <a:r>
              <a:rPr lang="en-US" i="1" dirty="0"/>
              <a:t>Connect </a:t>
            </a:r>
          </a:p>
          <a:p>
            <a:pPr lvl="1"/>
            <a:r>
              <a:rPr lang="en-US" i="1" dirty="0"/>
              <a:t>Analyze and</a:t>
            </a:r>
          </a:p>
          <a:p>
            <a:pPr lvl="1"/>
            <a:r>
              <a:rPr lang="en-US" i="1" dirty="0"/>
              <a:t>Share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255838452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Actions</a:t>
            </a:r>
            <a:endParaRPr lang="en-US" dirty="0"/>
          </a:p>
        </p:txBody>
      </p:sp>
      <p:sp>
        <p:nvSpPr>
          <p:cNvPr id="3" name="Content Placeholder 2"/>
          <p:cNvSpPr>
            <a:spLocks noGrp="1"/>
          </p:cNvSpPr>
          <p:nvPr>
            <p:ph sz="quarter" idx="1"/>
          </p:nvPr>
        </p:nvSpPr>
        <p:spPr/>
        <p:txBody>
          <a:bodyPr/>
          <a:lstStyle/>
          <a:p>
            <a:r>
              <a:rPr lang="en-US" i="1" dirty="0"/>
              <a:t>Tableau </a:t>
            </a:r>
            <a:r>
              <a:rPr lang="en-US" i="1"/>
              <a:t>allows you </a:t>
            </a:r>
            <a:r>
              <a:rPr lang="en-US" i="1" dirty="0"/>
              <a:t>to add context and interactivity </a:t>
            </a:r>
            <a:r>
              <a:rPr lang="en-US" i="1"/>
              <a:t>to your </a:t>
            </a:r>
            <a:r>
              <a:rPr lang="en-US" i="1" dirty="0"/>
              <a:t>data using actions. </a:t>
            </a:r>
          </a:p>
          <a:p>
            <a:r>
              <a:rPr lang="en-US" i="1" dirty="0"/>
              <a:t>Link to web pages, files, and other Tableau worksheets directly </a:t>
            </a:r>
            <a:r>
              <a:rPr lang="en-US" i="1"/>
              <a:t>from your </a:t>
            </a:r>
            <a:r>
              <a:rPr lang="en-US" i="1" dirty="0"/>
              <a:t>analytical results. </a:t>
            </a:r>
          </a:p>
          <a:p>
            <a:r>
              <a:rPr lang="en-US" i="1" dirty="0"/>
              <a:t>Use the data in one view to filter data in another </a:t>
            </a:r>
            <a:r>
              <a:rPr lang="en-US" i="1"/>
              <a:t>as you </a:t>
            </a:r>
            <a:r>
              <a:rPr lang="en-US" i="1" dirty="0"/>
              <a:t>create guided analytical stories. </a:t>
            </a:r>
          </a:p>
          <a:p>
            <a:r>
              <a:rPr lang="en-US" i="1" dirty="0"/>
              <a:t>Finally, call attention to specific results using highlighting.</a:t>
            </a:r>
          </a:p>
          <a:p>
            <a:r>
              <a:rPr lang="en-US" i="1" dirty="0"/>
              <a:t>There are three kinds of actions in Tableau: Filter, Highlight, and URL actions.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70</a:t>
            </a:fld>
            <a:endParaRPr lang="en-US"/>
          </a:p>
        </p:txBody>
      </p:sp>
    </p:spTree>
    <p:extLst>
      <p:ext uri="{BB962C8B-B14F-4D97-AF65-F5344CB8AC3E}">
        <p14:creationId xmlns:p14="http://schemas.microsoft.com/office/powerpoint/2010/main" val="2069497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Filter Actions</a:t>
            </a:r>
            <a:endParaRPr lang="en-US" dirty="0"/>
          </a:p>
        </p:txBody>
      </p:sp>
      <p:sp>
        <p:nvSpPr>
          <p:cNvPr id="3" name="Content Placeholder 2"/>
          <p:cNvSpPr>
            <a:spLocks noGrp="1"/>
          </p:cNvSpPr>
          <p:nvPr>
            <p:ph sz="quarter" idx="1"/>
          </p:nvPr>
        </p:nvSpPr>
        <p:spPr/>
        <p:txBody>
          <a:bodyPr/>
          <a:lstStyle/>
          <a:p>
            <a:r>
              <a:rPr lang="en-US" i="1" dirty="0"/>
              <a:t>Filter actions are a way to send information between worksheets. </a:t>
            </a:r>
          </a:p>
          <a:p>
            <a:r>
              <a:rPr lang="en-US" i="1" dirty="0"/>
              <a:t>Typically a filter action is used to send information from a selected mark to another sheet showing related information. 	For example, when looking at a view showing the sales price of houses</a:t>
            </a:r>
            <a:r>
              <a:rPr lang="en-US" i="1"/>
              <a:t>, you </a:t>
            </a:r>
            <a:r>
              <a:rPr lang="en-US" i="1" dirty="0"/>
              <a:t>may want to be able to select a particular house and show all comparable houses in a different view</a:t>
            </a:r>
            <a:r>
              <a:rPr lang="en-US" i="1"/>
              <a:t>. You </a:t>
            </a:r>
            <a:r>
              <a:rPr lang="en-US" i="1" dirty="0"/>
              <a:t>could define a filter action to accomplish this task.</a:t>
            </a:r>
          </a:p>
          <a:p>
            <a:r>
              <a:rPr lang="en-US" i="1" dirty="0"/>
              <a:t>Filter actions work by sending the data values of the relevant source fields as filters to the destination sheet.</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71</a:t>
            </a:fld>
            <a:endParaRPr lang="en-US"/>
          </a:p>
        </p:txBody>
      </p:sp>
    </p:spTree>
    <p:extLst>
      <p:ext uri="{BB962C8B-B14F-4D97-AF65-F5344CB8AC3E}">
        <p14:creationId xmlns:p14="http://schemas.microsoft.com/office/powerpoint/2010/main" val="906182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a:t>Creating a filter action</a:t>
            </a:r>
            <a:endParaRPr lang="en-US" dirty="0"/>
          </a:p>
        </p:txBody>
      </p:sp>
      <p:sp>
        <p:nvSpPr>
          <p:cNvPr id="3" name="Content Placeholder 2"/>
          <p:cNvSpPr>
            <a:spLocks noGrp="1"/>
          </p:cNvSpPr>
          <p:nvPr>
            <p:ph sz="quarter" idx="1"/>
          </p:nvPr>
        </p:nvSpPr>
        <p:spPr/>
        <p:txBody>
          <a:bodyPr/>
          <a:lstStyle/>
          <a:p>
            <a:pPr lvl="2"/>
            <a:r>
              <a:rPr lang="en-US" i="1" dirty="0"/>
              <a:t>1. Select Worksheet &gt; Actions. </a:t>
            </a:r>
          </a:p>
          <a:p>
            <a:pPr lvl="2"/>
            <a:r>
              <a:rPr lang="en-US" i="1" dirty="0"/>
              <a:t>2. In the Actions dialog box, click Add Action and then select Filter.</a:t>
            </a:r>
          </a:p>
          <a:p>
            <a:pPr lvl="2"/>
            <a:r>
              <a:rPr lang="en-US" i="1" dirty="0"/>
              <a:t>3. In the subsequent dialog box specify a name for the Action.</a:t>
            </a:r>
          </a:p>
          <a:p>
            <a:pPr lvl="2"/>
            <a:r>
              <a:rPr lang="en-US" sz="2200" i="1" dirty="0"/>
              <a:t>4. Use the drop-down list to select a source sheet or data source. </a:t>
            </a:r>
            <a:r>
              <a:rPr lang="en-US" sz="2200" i="1"/>
              <a:t>When you </a:t>
            </a:r>
            <a:r>
              <a:rPr lang="en-US" sz="2200" i="1" dirty="0"/>
              <a:t>select a data source or dashboard </a:t>
            </a:r>
            <a:r>
              <a:rPr lang="en-US" sz="2200" i="1"/>
              <a:t>sheet you </a:t>
            </a:r>
            <a:r>
              <a:rPr lang="en-US" sz="2200" i="1" dirty="0"/>
              <a:t>can further refine by selecting the individual </a:t>
            </a:r>
            <a:r>
              <a:rPr lang="en-US" sz="2200" i="1"/>
              <a:t>sheets you </a:t>
            </a:r>
            <a:r>
              <a:rPr lang="en-US" sz="2200" i="1" dirty="0"/>
              <a:t>want to launch the action from.</a:t>
            </a:r>
            <a:endParaRPr lang="en-US" i="1" dirty="0"/>
          </a:p>
          <a:p>
            <a:pPr lvl="2"/>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657600"/>
            <a:ext cx="7229475"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spTree>
    <p:extLst>
      <p:ext uri="{BB962C8B-B14F-4D97-AF65-F5344CB8AC3E}">
        <p14:creationId xmlns:p14="http://schemas.microsoft.com/office/powerpoint/2010/main" val="2394994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2"/>
            <a:r>
              <a:rPr lang="en-US" i="1" dirty="0"/>
              <a:t>5. Then select </a:t>
            </a:r>
            <a:r>
              <a:rPr lang="en-US" i="1"/>
              <a:t>how you </a:t>
            </a:r>
            <a:r>
              <a:rPr lang="en-US" i="1" dirty="0"/>
              <a:t>want to launch the action. Select one of the following options: </a:t>
            </a:r>
          </a:p>
          <a:p>
            <a:pPr lvl="4"/>
            <a:r>
              <a:rPr lang="en-US" i="1" dirty="0"/>
              <a:t>Hover - rest the pointer over a mark in the view to run the action. This option works well for highlight and filter actions within a dashboard.</a:t>
            </a:r>
          </a:p>
          <a:p>
            <a:pPr lvl="4"/>
            <a:r>
              <a:rPr lang="en-US" i="1" dirty="0"/>
              <a:t>Select - click on a mark in the view to run the action. This option works well for all types of actions.</a:t>
            </a:r>
          </a:p>
          <a:p>
            <a:pPr lvl="4"/>
            <a:r>
              <a:rPr lang="en-US" i="1" dirty="0"/>
              <a:t>Menu - right-click a selected mark in the view and then select an option on a the context menu. This option works well for filter and URL actions.</a:t>
            </a:r>
          </a:p>
          <a:p>
            <a:pPr lvl="2"/>
            <a:r>
              <a:rPr lang="en-US" sz="2200" i="1" dirty="0"/>
              <a:t>6. Use the second drop-down list to select a target sheet. </a:t>
            </a:r>
            <a:r>
              <a:rPr lang="en-US" sz="2200" i="1"/>
              <a:t>When you </a:t>
            </a:r>
            <a:r>
              <a:rPr lang="en-US" sz="2200" i="1" dirty="0"/>
              <a:t>select a dashboard </a:t>
            </a:r>
            <a:r>
              <a:rPr lang="en-US" sz="2200" i="1"/>
              <a:t>sheet you </a:t>
            </a:r>
            <a:r>
              <a:rPr lang="en-US" sz="2200" i="1" dirty="0"/>
              <a:t>can further refine the target by selecting one or more sheets within the dashboard.</a:t>
            </a:r>
            <a:endParaRPr lang="en-US" i="1" dirty="0"/>
          </a:p>
          <a:p>
            <a:pPr lvl="2"/>
            <a:endParaRPr lang="en-US" i="1" dirty="0"/>
          </a:p>
          <a:p>
            <a:pPr lvl="2"/>
            <a:endParaRPr lang="en-US" i="1" dirty="0"/>
          </a:p>
          <a:p>
            <a:pPr lvl="2"/>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4600575"/>
            <a:ext cx="6934200" cy="2257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73</a:t>
            </a:fld>
            <a:endParaRPr lang="en-US"/>
          </a:p>
        </p:txBody>
      </p:sp>
    </p:spTree>
    <p:extLst>
      <p:ext uri="{BB962C8B-B14F-4D97-AF65-F5344CB8AC3E}">
        <p14:creationId xmlns:p14="http://schemas.microsoft.com/office/powerpoint/2010/main" val="275010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normAutofit/>
          </a:bodyPr>
          <a:lstStyle/>
          <a:p>
            <a:pPr lvl="2"/>
            <a:r>
              <a:rPr lang="en-US" i="1" dirty="0"/>
              <a:t>7. Specify what to do when the select is cleared in the view</a:t>
            </a:r>
            <a:r>
              <a:rPr lang="en-US" i="1"/>
              <a:t>. You </a:t>
            </a:r>
            <a:r>
              <a:rPr lang="en-US" i="1" dirty="0"/>
              <a:t>can select from the following options: </a:t>
            </a:r>
          </a:p>
          <a:p>
            <a:pPr lvl="3"/>
            <a:r>
              <a:rPr lang="en-US" b="1" i="1" dirty="0"/>
              <a:t>Leave the filter</a:t>
            </a:r>
            <a:r>
              <a:rPr lang="en-US" i="1" dirty="0"/>
              <a:t>- leaves the filter on the target sheets. The target views in the dashboard will show the filtered results. </a:t>
            </a:r>
          </a:p>
          <a:p>
            <a:pPr lvl="3"/>
            <a:r>
              <a:rPr lang="en-US" b="1" i="1" dirty="0"/>
              <a:t>Show all values</a:t>
            </a:r>
            <a:r>
              <a:rPr lang="en-US" i="1" dirty="0"/>
              <a:t>- changes the filter to include all values. </a:t>
            </a:r>
          </a:p>
          <a:p>
            <a:pPr lvl="3"/>
            <a:r>
              <a:rPr lang="en-US" b="1" i="1" dirty="0"/>
              <a:t>Exclude all values- </a:t>
            </a:r>
            <a:r>
              <a:rPr lang="en-US" i="1" dirty="0"/>
              <a:t> changes the filter to exclude all values. </a:t>
            </a:r>
          </a:p>
          <a:p>
            <a:pPr lvl="2"/>
            <a:r>
              <a:rPr lang="en-US" sz="2200" i="1" dirty="0"/>
              <a:t>8. Setup one or more filters to specify the data </a:t>
            </a:r>
            <a:r>
              <a:rPr lang="en-US" sz="2200" i="1"/>
              <a:t>that you </a:t>
            </a:r>
            <a:r>
              <a:rPr lang="en-US" sz="2200" i="1" dirty="0"/>
              <a:t>want to show on the target sheets</a:t>
            </a:r>
            <a:r>
              <a:rPr lang="en-US" sz="2200" i="1"/>
              <a:t>. You </a:t>
            </a:r>
            <a:r>
              <a:rPr lang="en-US" sz="2200" i="1" dirty="0"/>
              <a:t>can filter on All Fields or define filters on Selected Fields. </a:t>
            </a:r>
          </a:p>
          <a:p>
            <a:pPr lvl="2"/>
            <a:r>
              <a:rPr lang="en-US" sz="2200" i="1" dirty="0"/>
              <a:t>9. </a:t>
            </a:r>
            <a:r>
              <a:rPr lang="en-US" sz="2200" i="1"/>
              <a:t>If you </a:t>
            </a:r>
            <a:r>
              <a:rPr lang="en-US" sz="2200" i="1" dirty="0"/>
              <a:t>are defining filters for specific fields click Add Filter.</a:t>
            </a:r>
            <a:endParaRPr lang="en-US" sz="2200" b="1" i="1" dirty="0"/>
          </a:p>
          <a:p>
            <a:pPr lvl="3"/>
            <a:endParaRPr lang="en-US" i="1" dirty="0"/>
          </a:p>
          <a:p>
            <a:pPr lvl="2"/>
            <a:endParaRPr lang="en-US" i="1" dirty="0"/>
          </a:p>
          <a:p>
            <a:pPr lvl="2"/>
            <a:endParaRPr lang="en-US" i="1" dirty="0"/>
          </a:p>
          <a:p>
            <a:pPr lvl="2"/>
            <a:endParaRPr lang="en-US" i="1" dirty="0"/>
          </a:p>
          <a:p>
            <a:pPr lvl="2"/>
            <a:endParaRPr lang="en-US" i="1"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625" y="4724400"/>
            <a:ext cx="6810375" cy="213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285788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10. In the Add Filter dialog box select a source and target data sources and fields. </a:t>
            </a:r>
          </a:p>
          <a:p>
            <a:pPr lvl="2"/>
            <a:r>
              <a:rPr lang="en-US" i="1"/>
              <a:t>When you </a:t>
            </a:r>
            <a:r>
              <a:rPr lang="en-US" i="1" dirty="0"/>
              <a:t>run the action from a specific mark on the source sheet, a filter is added to the target sheet that only includes values for the target field that match the values of the source field.</a:t>
            </a:r>
          </a:p>
          <a:p>
            <a:pPr lvl="2"/>
            <a:r>
              <a:rPr lang="en-US" i="1" dirty="0"/>
              <a:t>11. When finished, click OK three times to close the dialog boxes and return to the view.</a:t>
            </a:r>
          </a:p>
          <a:p>
            <a:pPr lvl="2"/>
            <a:endParaRPr lang="en-US" i="1" dirty="0"/>
          </a:p>
          <a:p>
            <a:pPr lvl="2"/>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2075" y="2819400"/>
            <a:ext cx="3971925" cy="349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1305250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wheel(1)">
                                      <p:cBhvr>
                                        <p:cTn id="7" dur="2000"/>
                                        <p:tgtEl>
                                          <p:spTgt spid="409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09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Highlight Actions</a:t>
            </a:r>
            <a:endParaRPr lang="en-US" dirty="0"/>
          </a:p>
        </p:txBody>
      </p:sp>
      <p:sp>
        <p:nvSpPr>
          <p:cNvPr id="3" name="Content Placeholder 2"/>
          <p:cNvSpPr>
            <a:spLocks noGrp="1"/>
          </p:cNvSpPr>
          <p:nvPr>
            <p:ph sz="quarter" idx="1"/>
          </p:nvPr>
        </p:nvSpPr>
        <p:spPr/>
        <p:txBody>
          <a:bodyPr>
            <a:normAutofit fontScale="92500" lnSpcReduction="10000"/>
          </a:bodyPr>
          <a:lstStyle/>
          <a:p>
            <a:r>
              <a:rPr lang="en-US" i="1" dirty="0"/>
              <a:t>Highlight actions </a:t>
            </a:r>
            <a:r>
              <a:rPr lang="en-US" i="1"/>
              <a:t>allow you </a:t>
            </a:r>
            <a:r>
              <a:rPr lang="en-US" i="1" dirty="0"/>
              <a:t>to call attention to marks of interest by coloring select marks and dimming all others.</a:t>
            </a:r>
          </a:p>
          <a:p>
            <a:r>
              <a:rPr lang="en-US" b="1" u="sng" dirty="0"/>
              <a:t>Selecting Marks to Highlight</a:t>
            </a:r>
          </a:p>
          <a:p>
            <a:r>
              <a:rPr lang="en-US" i="1"/>
              <a:t>When you </a:t>
            </a:r>
            <a:r>
              <a:rPr lang="en-US" i="1" dirty="0"/>
              <a:t>select a mark in the view all other marks are dimmed to draw attention to the selection. </a:t>
            </a:r>
          </a:p>
          <a:p>
            <a:r>
              <a:rPr lang="en-US" i="1" dirty="0"/>
              <a:t>Selection is saved with the workbook and can be included when publishing. </a:t>
            </a:r>
          </a:p>
          <a:p>
            <a:r>
              <a:rPr lang="en-US" i="1" dirty="0"/>
              <a:t>The simplest way to add highlighting to a view is to select the </a:t>
            </a:r>
            <a:r>
              <a:rPr lang="en-US" i="1"/>
              <a:t>marks you </a:t>
            </a:r>
            <a:r>
              <a:rPr lang="en-US" i="1" dirty="0"/>
              <a:t>want to highlight. </a:t>
            </a:r>
          </a:p>
          <a:p>
            <a:r>
              <a:rPr lang="en-US" i="1"/>
              <a:t>You </a:t>
            </a:r>
            <a:r>
              <a:rPr lang="en-US" i="1" dirty="0"/>
              <a:t>can select multiple marks by holding down the Ctrl key </a:t>
            </a:r>
            <a:r>
              <a:rPr lang="en-US" i="1"/>
              <a:t>on your </a:t>
            </a:r>
            <a:r>
              <a:rPr lang="en-US" i="1" dirty="0"/>
              <a:t>keyboard </a:t>
            </a:r>
            <a:r>
              <a:rPr lang="en-US" i="1"/>
              <a:t>while you </a:t>
            </a:r>
            <a:r>
              <a:rPr lang="en-US" i="1" dirty="0"/>
              <a:t>select each mark. </a:t>
            </a:r>
          </a:p>
          <a:p>
            <a:r>
              <a:rPr lang="en-US" i="1"/>
              <a:t>You </a:t>
            </a:r>
            <a:r>
              <a:rPr lang="en-US" i="1" dirty="0"/>
              <a:t>can also click and drag the pointer to select all marks in a specific area of the view.</a:t>
            </a: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2362200"/>
            <a:ext cx="7010400" cy="3924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76</a:t>
            </a:fld>
            <a:endParaRPr lang="en-US"/>
          </a:p>
        </p:txBody>
      </p:sp>
    </p:spTree>
    <p:extLst>
      <p:ext uri="{BB962C8B-B14F-4D97-AF65-F5344CB8AC3E}">
        <p14:creationId xmlns:p14="http://schemas.microsoft.com/office/powerpoint/2010/main" val="1391999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wheel(1)">
                                      <p:cBhvr>
                                        <p:cTn id="7" dur="20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Color Legend Highlighting</a:t>
            </a:r>
            <a:endParaRPr lang="en-US" dirty="0"/>
          </a:p>
        </p:txBody>
      </p:sp>
      <p:sp>
        <p:nvSpPr>
          <p:cNvPr id="3" name="Content Placeholder 2"/>
          <p:cNvSpPr>
            <a:spLocks noGrp="1"/>
          </p:cNvSpPr>
          <p:nvPr>
            <p:ph sz="quarter" idx="1"/>
          </p:nvPr>
        </p:nvSpPr>
        <p:spPr/>
        <p:txBody>
          <a:bodyPr/>
          <a:lstStyle/>
          <a:p>
            <a:r>
              <a:rPr lang="en-US" i="1" dirty="0"/>
              <a:t>Color legend highlighting is a powerful analytical mode for the color legend that </a:t>
            </a:r>
            <a:r>
              <a:rPr lang="en-US" i="1"/>
              <a:t>allows you </a:t>
            </a:r>
            <a:r>
              <a:rPr lang="en-US" i="1" dirty="0"/>
              <a:t>to focus on select members in the view. </a:t>
            </a:r>
          </a:p>
          <a:p>
            <a:r>
              <a:rPr lang="en-US" i="1"/>
              <a:t>When you </a:t>
            </a:r>
            <a:r>
              <a:rPr lang="en-US" i="1" dirty="0"/>
              <a:t>turn on color legend highlighting the marks associated with the selected items in the color legend are colored while all other marks are gray.</a:t>
            </a:r>
          </a:p>
          <a:p>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577" y="3733800"/>
            <a:ext cx="432435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218" y="3733799"/>
            <a:ext cx="4305300" cy="2541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77</a:t>
            </a:fld>
            <a:endParaRPr lang="en-US"/>
          </a:p>
        </p:txBody>
      </p:sp>
    </p:spTree>
    <p:extLst>
      <p:ext uri="{BB962C8B-B14F-4D97-AF65-F5344CB8AC3E}">
        <p14:creationId xmlns:p14="http://schemas.microsoft.com/office/powerpoint/2010/main" val="253008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wheel(1)">
                                      <p:cBhvr>
                                        <p:cTn id="7" dur="2000"/>
                                        <p:tgtEl>
                                          <p:spTgt spid="6146"/>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6147"/>
                                        </p:tgtEl>
                                        <p:attrNameLst>
                                          <p:attrName>style.visibility</p:attrName>
                                        </p:attrNameLst>
                                      </p:cBhvr>
                                      <p:to>
                                        <p:strVal val="visible"/>
                                      </p:to>
                                    </p:set>
                                    <p:animEffect transition="in" filter="wheel(1)">
                                      <p:cBhvr>
                                        <p:cTn id="12" dur="2000"/>
                                        <p:tgtEl>
                                          <p:spTgt spid="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r>
              <a:rPr lang="en-US" i="1" dirty="0"/>
              <a:t>To turn on color legend highlighting:</a:t>
            </a:r>
          </a:p>
          <a:p>
            <a:pPr lvl="1"/>
            <a:r>
              <a:rPr lang="en-US" i="1" dirty="0"/>
              <a:t>1. Click the Highlight button        at the top of the color legend or select Highlight Selected Items on the color legend card menu.</a:t>
            </a:r>
          </a:p>
          <a:p>
            <a:pPr lvl="1"/>
            <a:r>
              <a:rPr lang="en-US" i="1" dirty="0"/>
              <a:t>2. Select an item in the color legend.</a:t>
            </a:r>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1838325"/>
            <a:ext cx="276225" cy="21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459182"/>
            <a:ext cx="7353300"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78</a:t>
            </a:fld>
            <a:endParaRPr lang="en-US"/>
          </a:p>
        </p:txBody>
      </p:sp>
    </p:spTree>
    <p:extLst>
      <p:ext uri="{BB962C8B-B14F-4D97-AF65-F5344CB8AC3E}">
        <p14:creationId xmlns:p14="http://schemas.microsoft.com/office/powerpoint/2010/main" val="2381387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heel(1)">
                                      <p:cBhvr>
                                        <p:cTn id="7" dur="2000"/>
                                        <p:tgtEl>
                                          <p:spTgt spid="717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7171"/>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Advanced Highlight Actions</a:t>
            </a:r>
            <a:endParaRPr lang="en-US" dirty="0"/>
          </a:p>
        </p:txBody>
      </p:sp>
      <p:sp>
        <p:nvSpPr>
          <p:cNvPr id="3" name="Content Placeholder 2"/>
          <p:cNvSpPr>
            <a:spLocks noGrp="1"/>
          </p:cNvSpPr>
          <p:nvPr>
            <p:ph sz="quarter" idx="1"/>
          </p:nvPr>
        </p:nvSpPr>
        <p:spPr>
          <a:xfrm>
            <a:off x="457200" y="1219200"/>
            <a:ext cx="8534400" cy="5105400"/>
          </a:xfrm>
        </p:spPr>
        <p:txBody>
          <a:bodyPr/>
          <a:lstStyle/>
          <a:p>
            <a:r>
              <a:rPr lang="en-US" i="1" dirty="0"/>
              <a:t>We can define more advanced highlight actions using the Actions dialog. </a:t>
            </a:r>
          </a:p>
          <a:p>
            <a:r>
              <a:rPr lang="en-US" i="1" dirty="0"/>
              <a:t>There we can specify source and target sheets along and the fields you want to use for highlighting.</a:t>
            </a:r>
          </a:p>
          <a:p>
            <a:r>
              <a:rPr lang="en-US" i="1" dirty="0"/>
              <a:t>To create a highlight action: </a:t>
            </a:r>
          </a:p>
          <a:p>
            <a:pPr lvl="2"/>
            <a:r>
              <a:rPr lang="en-US" i="1" dirty="0"/>
              <a:t>1. Select Worksheet &gt; Actions. </a:t>
            </a:r>
          </a:p>
          <a:p>
            <a:pPr lvl="2"/>
            <a:r>
              <a:rPr lang="en-US" i="1" dirty="0"/>
              <a:t>2. In the Actions dialog box click the Add Action button and then select Highlight.</a:t>
            </a:r>
          </a:p>
          <a:p>
            <a:pPr lvl="2"/>
            <a:r>
              <a:rPr lang="en-US" i="1" dirty="0"/>
              <a:t>3. Give the action a name that will identify it in the Actions dialog.</a:t>
            </a:r>
          </a:p>
          <a:p>
            <a:pPr lvl="2"/>
            <a:endParaRPr lang="en-US" i="1" dirty="0"/>
          </a:p>
          <a:p>
            <a:pPr lvl="2"/>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219200"/>
            <a:ext cx="8162925" cy="511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79</a:t>
            </a:fld>
            <a:endParaRPr lang="en-US"/>
          </a:p>
        </p:txBody>
      </p:sp>
    </p:spTree>
    <p:extLst>
      <p:ext uri="{BB962C8B-B14F-4D97-AF65-F5344CB8AC3E}">
        <p14:creationId xmlns:p14="http://schemas.microsoft.com/office/powerpoint/2010/main" val="4141493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wheel(1)">
                                      <p:cBhvr>
                                        <p:cTn id="7" dur="2000"/>
                                        <p:tgtEl>
                                          <p:spTgt spid="819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8194"/>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00150"/>
            <a:ext cx="8991600" cy="504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Slide Number Placeholder 2"/>
          <p:cNvSpPr>
            <a:spLocks noGrp="1"/>
          </p:cNvSpPr>
          <p:nvPr>
            <p:ph type="sldNum" sz="quarter" idx="12"/>
          </p:nvPr>
        </p:nvSpPr>
        <p:spPr/>
        <p:txBody>
          <a:bodyPr/>
          <a:lstStyle/>
          <a:p>
            <a:fld id="{B6F15528-21DE-4FAA-801E-634DDDAF4B2B}" type="slidenum">
              <a:rPr lang="en-US" smtClean="0"/>
              <a:pPr/>
              <a:t>8</a:t>
            </a:fld>
            <a:endParaRPr lang="en-US"/>
          </a:p>
        </p:txBody>
      </p:sp>
    </p:spTree>
    <p:extLst>
      <p:ext uri="{BB962C8B-B14F-4D97-AF65-F5344CB8AC3E}">
        <p14:creationId xmlns:p14="http://schemas.microsoft.com/office/powerpoint/2010/main" val="338991018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4. Use the drop-down list to select the Source sheet or data source. </a:t>
            </a:r>
          </a:p>
          <a:p>
            <a:pPr lvl="2"/>
            <a:r>
              <a:rPr lang="en-US" i="1" dirty="0"/>
              <a:t>5. Select a Target sheet. If you select a dashboard you can further select individual sheets within the dashboard.</a:t>
            </a:r>
          </a:p>
          <a:p>
            <a:pPr lvl="2"/>
            <a:r>
              <a:rPr lang="en-US" i="1" dirty="0"/>
              <a:t>6. Select the fields you want to use for highlighting. Select from the following options:  Selected Field, Dates and Time, All Field.</a:t>
            </a:r>
          </a:p>
          <a:p>
            <a:pPr lvl="2"/>
            <a:r>
              <a:rPr lang="en-US" i="1" dirty="0"/>
              <a:t>7. When finished, click OK twice to close the dialog boxes and return to the view.</a:t>
            </a: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1600200"/>
            <a:ext cx="5905500"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2247900"/>
            <a:ext cx="4419600" cy="201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3077080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heel(1)">
                                      <p:cBhvr>
                                        <p:cTn id="7" dur="20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9218"/>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1" presetClass="entr" presetSubtype="1"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Effect transition="in" filter="wheel(1)">
                                      <p:cBhvr>
                                        <p:cTn id="21" dur="2000"/>
                                        <p:tgtEl>
                                          <p:spTgt spid="9219"/>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921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Effect transition="in" filter="randombar(horizontal)">
                                      <p:cBhvr>
                                        <p:cTn id="30" dur="500"/>
                                        <p:tgtEl>
                                          <p:spTgt spid="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4" presetClass="entr" presetSubtype="10" fill="hold" nodeType="clickEffect">
                                  <p:stCondLst>
                                    <p:cond delay="0"/>
                                  </p:stCondLst>
                                  <p:childTnLst>
                                    <p:set>
                                      <p:cBhvr>
                                        <p:cTn id="34"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5"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76600"/>
            <a:ext cx="8229600" cy="990600"/>
          </a:xfrm>
        </p:spPr>
        <p:txBody>
          <a:bodyPr/>
          <a:lstStyle/>
          <a:p>
            <a:r>
              <a:rPr lang="en-US" b="1" dirty="0"/>
              <a:t>URL Action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81</a:t>
            </a:fld>
            <a:endParaRPr lang="en-US"/>
          </a:p>
        </p:txBody>
      </p:sp>
    </p:spTree>
    <p:extLst>
      <p:ext uri="{BB962C8B-B14F-4D97-AF65-F5344CB8AC3E}">
        <p14:creationId xmlns:p14="http://schemas.microsoft.com/office/powerpoint/2010/main" val="7665579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b="1" dirty="0"/>
              <a:t>Using a URL Action to Create an Email Message</a:t>
            </a:r>
            <a:endParaRPr lang="en-US" sz="2800" dirty="0"/>
          </a:p>
        </p:txBody>
      </p:sp>
      <p:sp>
        <p:nvSpPr>
          <p:cNvPr id="3" name="Content Placeholder 2"/>
          <p:cNvSpPr>
            <a:spLocks noGrp="1"/>
          </p:cNvSpPr>
          <p:nvPr>
            <p:ph sz="quarter" idx="1"/>
          </p:nvPr>
        </p:nvSpPr>
        <p:spPr/>
        <p:txBody>
          <a:bodyPr>
            <a:normAutofit/>
          </a:bodyPr>
          <a:lstStyle/>
          <a:p>
            <a:r>
              <a:rPr lang="en-US" sz="2400" b="1" u="sng" dirty="0"/>
              <a:t>Create a URL action that creates an email message</a:t>
            </a:r>
          </a:p>
          <a:p>
            <a:pPr lvl="1"/>
            <a:r>
              <a:rPr lang="en-US" b="1" dirty="0"/>
              <a:t>Step 1: </a:t>
            </a:r>
            <a:r>
              <a:rPr lang="en-US" dirty="0"/>
              <a:t>Select </a:t>
            </a:r>
            <a:r>
              <a:rPr lang="en-US" b="1" dirty="0"/>
              <a:t>Worksheet</a:t>
            </a:r>
            <a:r>
              <a:rPr lang="en-US" dirty="0"/>
              <a:t> &gt; </a:t>
            </a:r>
            <a:r>
              <a:rPr lang="en-US" b="1" dirty="0"/>
              <a:t>Actions</a:t>
            </a:r>
            <a:r>
              <a:rPr lang="en-US" dirty="0"/>
              <a:t>.</a:t>
            </a:r>
            <a:r>
              <a:rPr lang="en-US" b="1" dirty="0"/>
              <a:t> </a:t>
            </a:r>
            <a:r>
              <a:rPr lang="en-US" dirty="0"/>
              <a:t> </a:t>
            </a:r>
          </a:p>
          <a:p>
            <a:pPr lvl="1"/>
            <a:r>
              <a:rPr lang="en-US" b="1" dirty="0"/>
              <a:t>Step 2: </a:t>
            </a:r>
            <a:r>
              <a:rPr lang="en-US" dirty="0"/>
              <a:t>In the Actions dialog box, click the </a:t>
            </a:r>
            <a:r>
              <a:rPr lang="en-US" b="1" dirty="0"/>
              <a:t>Add Action</a:t>
            </a:r>
            <a:r>
              <a:rPr lang="en-US" dirty="0"/>
              <a:t> button and select </a:t>
            </a:r>
            <a:r>
              <a:rPr lang="en-US" b="1" dirty="0"/>
              <a:t>URL</a:t>
            </a:r>
            <a:r>
              <a:rPr lang="en-US" dirty="0"/>
              <a:t>. </a:t>
            </a:r>
          </a:p>
          <a:p>
            <a:pPr lvl="1"/>
            <a:r>
              <a:rPr lang="en-US" b="1" dirty="0"/>
              <a:t>Step 3: </a:t>
            </a:r>
            <a:r>
              <a:rPr lang="en-US" dirty="0"/>
              <a:t>In the Source Sheets drop-down list, select the sheet that contains the field with the user email addresses. </a:t>
            </a:r>
          </a:p>
          <a:p>
            <a:pPr lvl="1"/>
            <a:r>
              <a:rPr lang="en-US" b="1" dirty="0"/>
              <a:t>Step 4: </a:t>
            </a:r>
            <a:r>
              <a:rPr lang="en-US" dirty="0"/>
              <a:t>In the URL textbox, type </a:t>
            </a:r>
            <a:r>
              <a:rPr lang="en-US" b="1" dirty="0"/>
              <a:t>mailto:</a:t>
            </a:r>
            <a:r>
              <a:rPr lang="en-US" dirty="0"/>
              <a:t>, click the arrow button to select the field in your data that contains the email addresses. Optionally, you can type </a:t>
            </a:r>
            <a:r>
              <a:rPr lang="en-US" b="1" dirty="0"/>
              <a:t>?subject=</a:t>
            </a:r>
            <a:r>
              <a:rPr lang="en-US" dirty="0"/>
              <a:t>  and the subject.</a:t>
            </a:r>
            <a:endParaRPr lang="en-US" sz="1800" b="1" u="sng" dirty="0"/>
          </a:p>
          <a:p>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8159" y="2669598"/>
            <a:ext cx="5543550" cy="418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82</a:t>
            </a:fld>
            <a:endParaRPr lang="en-US"/>
          </a:p>
        </p:txBody>
      </p:sp>
    </p:spTree>
    <p:extLst>
      <p:ext uri="{BB962C8B-B14F-4D97-AF65-F5344CB8AC3E}">
        <p14:creationId xmlns:p14="http://schemas.microsoft.com/office/powerpoint/2010/main" val="170651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wheel(1)">
                                      <p:cBhvr>
                                        <p:cTn id="7" dur="2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Calculations</a:t>
            </a:r>
            <a:endParaRPr lang="en-US" dirty="0"/>
          </a:p>
        </p:txBody>
      </p:sp>
      <p:sp>
        <p:nvSpPr>
          <p:cNvPr id="3" name="Content Placeholder 2"/>
          <p:cNvSpPr>
            <a:spLocks noGrp="1"/>
          </p:cNvSpPr>
          <p:nvPr>
            <p:ph sz="quarter" idx="1"/>
          </p:nvPr>
        </p:nvSpPr>
        <p:spPr/>
        <p:txBody>
          <a:bodyPr/>
          <a:lstStyle/>
          <a:p>
            <a:r>
              <a:rPr lang="en-US" i="1" dirty="0"/>
              <a:t>To extract meaningful results from your data, you might want to perform one or more calculations. </a:t>
            </a:r>
          </a:p>
          <a:p>
            <a:r>
              <a:rPr lang="en-US" i="1" dirty="0"/>
              <a:t>Some calculations are predefined in Tableau, while you can customize others to suit your specific needs. </a:t>
            </a:r>
          </a:p>
          <a:p>
            <a:r>
              <a:rPr lang="en-US" i="1" dirty="0"/>
              <a:t>You can use all of the different types of calculations simultaneously. </a:t>
            </a:r>
          </a:p>
          <a:p>
            <a:r>
              <a:rPr lang="en-US" b="1" i="1" dirty="0"/>
              <a:t>For example</a:t>
            </a:r>
            <a:r>
              <a:rPr lang="en-US" i="1" dirty="0"/>
              <a:t>, you can create a new calculated field called Profit that is the difference between the Sales and Cost fields.</a:t>
            </a:r>
          </a:p>
          <a:p>
            <a:r>
              <a:rPr lang="en-US" i="1" dirty="0"/>
              <a:t>You could then apply an aggregation (like a summation) to this new field in order to view total profit over time.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83</a:t>
            </a:fld>
            <a:endParaRPr lang="en-US"/>
          </a:p>
        </p:txBody>
      </p:sp>
    </p:spTree>
    <p:extLst>
      <p:ext uri="{BB962C8B-B14F-4D97-AF65-F5344CB8AC3E}">
        <p14:creationId xmlns:p14="http://schemas.microsoft.com/office/powerpoint/2010/main" val="5916560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Aggregations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Sometimes it is useful to look at numerical data in an aggregated form such as a summation or an average. </a:t>
            </a:r>
          </a:p>
          <a:p>
            <a:r>
              <a:rPr lang="en-US" i="1" dirty="0"/>
              <a:t>The mathematical functions that produce aggregated data are called aggregation functions. </a:t>
            </a:r>
          </a:p>
          <a:p>
            <a:r>
              <a:rPr lang="en-US" i="1" dirty="0"/>
              <a:t>Aggregation functions perform a calculation on a set of values and result in a single value. </a:t>
            </a:r>
          </a:p>
          <a:p>
            <a:r>
              <a:rPr lang="en-US" b="1" i="1" dirty="0"/>
              <a:t>For example</a:t>
            </a:r>
            <a:r>
              <a:rPr lang="en-US" i="1" dirty="0"/>
              <a:t>, if you have 3,000 sales transactions from 50 products in your data source, you might want to view the sum of sales for each product, so that you can decide which products have the highest revenue.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spTree>
    <p:extLst>
      <p:ext uri="{BB962C8B-B14F-4D97-AF65-F5344CB8AC3E}">
        <p14:creationId xmlns:p14="http://schemas.microsoft.com/office/powerpoint/2010/main" val="216366436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Aggregating Data</a:t>
            </a:r>
            <a:endParaRPr lang="en-US" dirty="0"/>
          </a:p>
        </p:txBody>
      </p:sp>
      <p:sp>
        <p:nvSpPr>
          <p:cNvPr id="3" name="Content Placeholder 2"/>
          <p:cNvSpPr>
            <a:spLocks noGrp="1"/>
          </p:cNvSpPr>
          <p:nvPr>
            <p:ph sz="quarter" idx="1"/>
          </p:nvPr>
        </p:nvSpPr>
        <p:spPr/>
        <p:txBody>
          <a:bodyPr/>
          <a:lstStyle/>
          <a:p>
            <a:r>
              <a:rPr lang="en-US" i="1" dirty="0"/>
              <a:t>When you place a measure on a shelf, Tableau automatically aggregates the data, usually by summing it. </a:t>
            </a:r>
          </a:p>
          <a:p>
            <a:r>
              <a:rPr lang="en-US" i="1" dirty="0"/>
              <a:t>You can easily determine the aggregation applied to a field because the function always appears in front of the field’s name when it is placed on a shelf. </a:t>
            </a:r>
          </a:p>
          <a:p>
            <a:r>
              <a:rPr lang="en-US" b="1" i="1" dirty="0"/>
              <a:t>For example</a:t>
            </a:r>
            <a:r>
              <a:rPr lang="en-US" i="1" dirty="0"/>
              <a:t>, Sales becomes SUM(Sales).</a:t>
            </a:r>
          </a:p>
          <a:p>
            <a:r>
              <a:rPr lang="en-US" i="1" dirty="0"/>
              <a:t>You can change the aggregation of a field by selecting a different function from the field’s context menu.</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0075" y="1600200"/>
            <a:ext cx="4581525" cy="474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spTree>
    <p:extLst>
      <p:ext uri="{BB962C8B-B14F-4D97-AF65-F5344CB8AC3E}">
        <p14:creationId xmlns:p14="http://schemas.microsoft.com/office/powerpoint/2010/main" val="1474658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0242"/>
                                        </p:tgtEl>
                                        <p:attrNameLst>
                                          <p:attrName>style.visibility</p:attrName>
                                        </p:attrNameLst>
                                      </p:cBhvr>
                                      <p:to>
                                        <p:strVal val="visible"/>
                                      </p:to>
                                    </p:set>
                                    <p:animEffect transition="in" filter="wheel(1)">
                                      <p:cBhvr>
                                        <p:cTn id="7" dur="2000"/>
                                        <p:tgtEl>
                                          <p:spTgt spid="10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Aggregating Measures</a:t>
            </a:r>
          </a:p>
        </p:txBody>
      </p:sp>
      <p:sp>
        <p:nvSpPr>
          <p:cNvPr id="3" name="Content Placeholder 2"/>
          <p:cNvSpPr>
            <a:spLocks noGrp="1"/>
          </p:cNvSpPr>
          <p:nvPr>
            <p:ph sz="quarter" idx="1"/>
          </p:nvPr>
        </p:nvSpPr>
        <p:spPr/>
        <p:txBody>
          <a:bodyPr/>
          <a:lstStyle/>
          <a:p>
            <a:r>
              <a:rPr lang="en-US" i="1" dirty="0"/>
              <a:t>You can assign a different aggregation to every measure you place on a shelf. </a:t>
            </a:r>
          </a:p>
          <a:p>
            <a:r>
              <a:rPr lang="en-US" b="1" i="1" dirty="0"/>
              <a:t>For example</a:t>
            </a:r>
            <a:r>
              <a:rPr lang="en-US" i="1" dirty="0"/>
              <a:t>, you can aggregate Sales as a summation, Profit as a maximum, and Discount as an average.</a:t>
            </a:r>
          </a:p>
          <a:p>
            <a:r>
              <a:rPr lang="en-US" i="1" dirty="0"/>
              <a:t>You can change the aggregation state for all the measures on a worksheet by selecting the Analysis &gt; Aggregate Measures menu item.</a:t>
            </a:r>
            <a:endParaRPr lang="en-US"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3962400"/>
            <a:ext cx="3067050"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spTree>
    <p:extLst>
      <p:ext uri="{BB962C8B-B14F-4D97-AF65-F5344CB8AC3E}">
        <p14:creationId xmlns:p14="http://schemas.microsoft.com/office/powerpoint/2010/main" val="418722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wheel(1)">
                                      <p:cBhvr>
                                        <p:cTn id="7" dur="2000"/>
                                        <p:tgtEl>
                                          <p:spTgt spid="112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Aggregating Dimensions</a:t>
            </a:r>
          </a:p>
        </p:txBody>
      </p:sp>
      <p:sp>
        <p:nvSpPr>
          <p:cNvPr id="3" name="Content Placeholder 2"/>
          <p:cNvSpPr>
            <a:spLocks noGrp="1"/>
          </p:cNvSpPr>
          <p:nvPr>
            <p:ph sz="quarter" idx="1"/>
          </p:nvPr>
        </p:nvSpPr>
        <p:spPr/>
        <p:txBody>
          <a:bodyPr/>
          <a:lstStyle/>
          <a:p>
            <a:r>
              <a:rPr lang="en-US" i="1" dirty="0"/>
              <a:t>Dimensions can be aggregated as a measure using Minimum, Maximum, and Count. </a:t>
            </a:r>
          </a:p>
          <a:p>
            <a:r>
              <a:rPr lang="en-US" i="1" dirty="0"/>
              <a:t>When you aggregate dimensions, you create a new temporary measure column, so the dimension is now viewed as a measure.</a:t>
            </a:r>
          </a:p>
          <a:p>
            <a:endParaRPr lang="en-US"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200" y="2895600"/>
            <a:ext cx="5334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spTree>
    <p:extLst>
      <p:ext uri="{BB962C8B-B14F-4D97-AF65-F5344CB8AC3E}">
        <p14:creationId xmlns:p14="http://schemas.microsoft.com/office/powerpoint/2010/main" val="3155174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heel(1)">
                                      <p:cBhvr>
                                        <p:cTn id="7" dur="2000"/>
                                        <p:tgtEl>
                                          <p:spTgt spid="12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Disaggregating Data</a:t>
            </a:r>
            <a:endParaRPr lang="en-US" dirty="0"/>
          </a:p>
        </p:txBody>
      </p:sp>
      <p:sp>
        <p:nvSpPr>
          <p:cNvPr id="3" name="Content Placeholder 2"/>
          <p:cNvSpPr>
            <a:spLocks noGrp="1"/>
          </p:cNvSpPr>
          <p:nvPr>
            <p:ph sz="quarter" idx="1"/>
          </p:nvPr>
        </p:nvSpPr>
        <p:spPr>
          <a:xfrm>
            <a:off x="457200" y="1219200"/>
            <a:ext cx="8229600" cy="5105400"/>
          </a:xfrm>
        </p:spPr>
        <p:txBody>
          <a:bodyPr>
            <a:normAutofit/>
          </a:bodyPr>
          <a:lstStyle/>
          <a:p>
            <a:r>
              <a:rPr lang="en-US" i="1" dirty="0"/>
              <a:t>Disaggregating your data allows you to view every row of the data source which can be useful when you are analyzing measures that you may want to use both independently and dependently in the view. </a:t>
            </a:r>
          </a:p>
          <a:p>
            <a:r>
              <a:rPr lang="en-US" b="1" i="1" dirty="0"/>
              <a:t>For example</a:t>
            </a:r>
            <a:r>
              <a:rPr lang="en-US" i="1" dirty="0"/>
              <a:t>, you may be analyzing the results from a product satisfaction survey with the Age of participants along one axis. </a:t>
            </a:r>
          </a:p>
          <a:p>
            <a:r>
              <a:rPr lang="en-US" i="1" dirty="0"/>
              <a:t>You can aggregate the Age field to determine the average age of participants or disaggregate the data to determine at what age participants were most satisfied with the product.</a:t>
            </a:r>
          </a:p>
          <a:p>
            <a:r>
              <a:rPr lang="en-US" i="1" dirty="0"/>
              <a:t>You can disaggregate all measures in the view by selecting Analysis &gt; Aggregate Measures.</a:t>
            </a:r>
            <a:endParaRPr lang="en-US"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8766" y="4414838"/>
            <a:ext cx="3057525" cy="197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272604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314"/>
                                        </p:tgtEl>
                                        <p:attrNameLst>
                                          <p:attrName>style.visibility</p:attrName>
                                        </p:attrNameLst>
                                      </p:cBhvr>
                                      <p:to>
                                        <p:strVal val="visible"/>
                                      </p:to>
                                    </p:set>
                                    <p:animEffect transition="in" filter="wheel(1)">
                                      <p:cBhvr>
                                        <p:cTn id="7" dur="2000"/>
                                        <p:tgtEl>
                                          <p:spTgt spid="133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Example – Aggregating and Disaggregating Data</a:t>
            </a:r>
            <a:endParaRPr lang="en-US" dirty="0"/>
          </a:p>
        </p:txBody>
      </p:sp>
      <p:sp>
        <p:nvSpPr>
          <p:cNvPr id="3" name="Content Placeholder 2"/>
          <p:cNvSpPr>
            <a:spLocks noGrp="1"/>
          </p:cNvSpPr>
          <p:nvPr>
            <p:ph sz="quarter" idx="1"/>
          </p:nvPr>
        </p:nvSpPr>
        <p:spPr/>
        <p:txBody>
          <a:bodyPr/>
          <a:lstStyle/>
          <a:p>
            <a:r>
              <a:rPr lang="en-US" i="1" dirty="0"/>
              <a:t>This example includes several views of aggregated and disaggregated data created using the Sample – Superstore Sales data source.</a:t>
            </a:r>
          </a:p>
          <a:p>
            <a:pPr lvl="2"/>
            <a:r>
              <a:rPr lang="en-US" sz="2200" i="1" dirty="0"/>
              <a:t>1. Place the Sales measure on the Columns shelf and the Profit measure on the Rows shelf. </a:t>
            </a:r>
          </a:p>
          <a:p>
            <a:pPr lvl="2"/>
            <a:r>
              <a:rPr lang="en-US" sz="2200" i="1" dirty="0"/>
              <a:t>The measures are automatically aggregated as sums.</a:t>
            </a:r>
          </a:p>
          <a:p>
            <a:pPr lvl="2"/>
            <a:endParaRPr lang="en-US" sz="2200" i="1" dirty="0"/>
          </a:p>
          <a:p>
            <a:pPr lvl="2"/>
            <a:endParaRPr lang="en-US"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600200"/>
            <a:ext cx="4343400" cy="4705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3048405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animEffect transition="in" filter="wheel(1)">
                                      <p:cBhvr>
                                        <p:cTn id="7" dur="2000"/>
                                        <p:tgtEl>
                                          <p:spTgt spid="1433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433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200400"/>
            <a:ext cx="8763000" cy="990600"/>
          </a:xfrm>
        </p:spPr>
        <p:txBody>
          <a:bodyPr>
            <a:noAutofit/>
          </a:bodyPr>
          <a:lstStyle/>
          <a:p>
            <a:r>
              <a:rPr lang="en-US" sz="4800" b="1" dirty="0"/>
              <a:t>The Tableau Environment</a:t>
            </a:r>
            <a:endParaRPr lang="en-US" sz="48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a:t>
            </a:fld>
            <a:endParaRPr lang="en-US"/>
          </a:p>
        </p:txBody>
      </p:sp>
    </p:spTree>
    <p:extLst>
      <p:ext uri="{BB962C8B-B14F-4D97-AF65-F5344CB8AC3E}">
        <p14:creationId xmlns:p14="http://schemas.microsoft.com/office/powerpoint/2010/main" val="56834621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2. Place the Product - Category dimension on the Color shelf. </a:t>
            </a:r>
          </a:p>
          <a:p>
            <a:pPr lvl="2"/>
            <a:r>
              <a:rPr lang="en-US" i="1" dirty="0"/>
              <a:t>One way to show more data in your view is to disaggregate the measures. Another way is to show additional levels of detail. </a:t>
            </a:r>
          </a:p>
          <a:p>
            <a:pPr lvl="2"/>
            <a:r>
              <a:rPr lang="en-US" b="1" i="1" dirty="0"/>
              <a:t>For example</a:t>
            </a:r>
            <a:r>
              <a:rPr lang="en-US" i="1" dirty="0"/>
              <a:t>, placing the Product- Category dimension on the Color shelf separates the data into three marks—one for each dimension member—and then encodes the marks using color.</a:t>
            </a:r>
          </a:p>
          <a:p>
            <a:pPr lvl="2"/>
            <a:r>
              <a:rPr lang="en-US" i="1" dirty="0"/>
              <a:t>3. Place the Discount measure on the Filters shelf.</a:t>
            </a:r>
          </a:p>
          <a:p>
            <a:pPr lvl="2"/>
            <a:r>
              <a:rPr lang="en-US" i="1" dirty="0"/>
              <a:t>In the Filter Field dialog box select All Values to filter on the disaggregated measure.</a:t>
            </a:r>
          </a:p>
          <a:p>
            <a:pPr lvl="2"/>
            <a:r>
              <a:rPr lang="en-US" i="1" dirty="0"/>
              <a:t>Filter the data to only include discounts greater than 6% (0.06). Because Discount is disaggregated, Tableau applies the filter to each row in the data source before performing the aggregations for the Sales and Profit measures.</a:t>
            </a:r>
            <a:endParaRPr lang="en-US"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3581400"/>
            <a:ext cx="3152775" cy="2819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296585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heel(1)">
                                      <p:cBhvr>
                                        <p:cTn id="7" dur="20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536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4. Change the aggregation of Sales to an average. </a:t>
            </a:r>
          </a:p>
          <a:p>
            <a:pPr lvl="2"/>
            <a:r>
              <a:rPr lang="en-US" i="1" dirty="0"/>
              <a:t>The measures are not required to have the same aggregation. Change the aggregation by selecting Average from the field’s context menu.</a:t>
            </a:r>
          </a:p>
          <a:p>
            <a:pPr lvl="2"/>
            <a:r>
              <a:rPr lang="en-US" i="1" dirty="0"/>
              <a:t>The view is shown below. The field name and tooltips indicate the new aggregation.</a:t>
            </a:r>
          </a:p>
          <a:p>
            <a:pPr lvl="2"/>
            <a:endParaRPr lang="en-US" i="1" dirty="0"/>
          </a:p>
          <a:p>
            <a:pPr lvl="2"/>
            <a:endParaRPr lang="en-US" i="1" dirty="0"/>
          </a:p>
          <a:p>
            <a:pPr lvl="2"/>
            <a:endParaRPr lang="en-US" dirty="0"/>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209800"/>
            <a:ext cx="3524250" cy="291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2743200"/>
            <a:ext cx="5457825"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293476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6386"/>
                                        </p:tgtEl>
                                        <p:attrNameLst>
                                          <p:attrName>style.visibility</p:attrName>
                                        </p:attrNameLst>
                                      </p:cBhvr>
                                      <p:to>
                                        <p:strVal val="visible"/>
                                      </p:to>
                                    </p:set>
                                    <p:animEffect transition="in" filter="wheel(1)">
                                      <p:cBhvr>
                                        <p:cTn id="7" dur="2000"/>
                                        <p:tgtEl>
                                          <p:spTgt spid="1638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6386"/>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16387"/>
                                        </p:tgtEl>
                                        <p:attrNameLst>
                                          <p:attrName>style.visibility</p:attrName>
                                        </p:attrNameLst>
                                      </p:cBhvr>
                                      <p:to>
                                        <p:strVal val="visible"/>
                                      </p:to>
                                    </p:set>
                                    <p:animEffect transition="in" filter="wheel(1)">
                                      <p:cBhvr>
                                        <p:cTn id="20" dur="2000"/>
                                        <p:tgtEl>
                                          <p:spTgt spid="16387"/>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638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p:txBody>
          <a:bodyPr/>
          <a:lstStyle/>
          <a:p>
            <a:pPr lvl="2"/>
            <a:r>
              <a:rPr lang="en-US" i="1" dirty="0"/>
              <a:t>5. Disaggregate the data. </a:t>
            </a:r>
          </a:p>
          <a:p>
            <a:pPr lvl="2"/>
            <a:r>
              <a:rPr lang="en-US" i="1" dirty="0"/>
              <a:t>All measures—except those placed on the Filters shelf—must have the same aggregation state. </a:t>
            </a:r>
          </a:p>
          <a:p>
            <a:pPr lvl="2"/>
            <a:r>
              <a:rPr lang="en-US" i="1" dirty="0"/>
              <a:t>That is, they must all be either aggregated or disaggregated. </a:t>
            </a:r>
          </a:p>
          <a:p>
            <a:pPr lvl="2"/>
            <a:r>
              <a:rPr lang="en-US" i="1" dirty="0"/>
              <a:t>You change the aggregation state by selecting the Analysis &gt; Aggregate Measures menu item.</a:t>
            </a:r>
          </a:p>
          <a:p>
            <a:pPr lvl="2"/>
            <a:r>
              <a:rPr lang="en-US" sz="2200" i="1" dirty="0"/>
              <a:t>Disaggregating the data displays every row in the data source that passes through the filter. </a:t>
            </a:r>
          </a:p>
          <a:p>
            <a:pPr lvl="2"/>
            <a:r>
              <a:rPr lang="en-US" sz="2200" i="1" dirty="0"/>
              <a:t>The tooltip shows the profit and sales for one particular row.</a:t>
            </a:r>
            <a:endParaRPr 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3200" y="2971800"/>
            <a:ext cx="241935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3270" y="3276600"/>
            <a:ext cx="5476875" cy="35329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228005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heel(1)">
                                      <p:cBhvr>
                                        <p:cTn id="7" dur="2000"/>
                                        <p:tgtEl>
                                          <p:spTgt spid="174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7410"/>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randombar(horizontal)">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17411"/>
                                        </p:tgtEl>
                                        <p:attrNameLst>
                                          <p:attrName>style.visibility</p:attrName>
                                        </p:attrNameLst>
                                      </p:cBhvr>
                                      <p:to>
                                        <p:strVal val="visible"/>
                                      </p:to>
                                    </p:set>
                                    <p:animEffect transition="in" filter="wheel(1)">
                                      <p:cBhvr>
                                        <p:cTn id="24" dur="20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Creating a Calculated Field</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In the following example we will create a calculated field using Tableau formulas and use the new field in a data view. Then we’ll edit the field’s formula to create a new view, and finally delete the field from the Data window.</a:t>
            </a:r>
          </a:p>
          <a:p>
            <a:r>
              <a:rPr lang="en-US" b="1" i="1" u="sng" dirty="0"/>
              <a:t>Steps…</a:t>
            </a:r>
          </a:p>
          <a:p>
            <a:pPr lvl="2"/>
            <a:r>
              <a:rPr lang="en-US" sz="2200" i="1" dirty="0"/>
              <a:t>1. Create the view. </a:t>
            </a:r>
          </a:p>
          <a:p>
            <a:pPr lvl="2"/>
            <a:r>
              <a:rPr lang="en-US" sz="2200" i="1" dirty="0"/>
              <a:t>Select New Calculated Field on the Data window menu.</a:t>
            </a:r>
          </a:p>
          <a:p>
            <a:pPr lvl="2"/>
            <a:r>
              <a:rPr lang="en-US" i="1" dirty="0"/>
              <a:t>2. Complete the Calculation dialog box.</a:t>
            </a:r>
          </a:p>
          <a:p>
            <a:pPr lvl="2"/>
            <a:r>
              <a:rPr lang="en-US" sz="2200" i="1" dirty="0"/>
              <a:t>Name the new field Discount Ratio and enter the formula shown below. </a:t>
            </a:r>
          </a:p>
          <a:p>
            <a:pPr lvl="4"/>
            <a:r>
              <a:rPr lang="en-US" i="1" dirty="0"/>
              <a:t>IIF([Sales] !=0, [Discount]/[Sales],0)</a:t>
            </a:r>
          </a:p>
          <a:p>
            <a:pPr lvl="2"/>
            <a:r>
              <a:rPr lang="en-US" i="1" dirty="0"/>
              <a:t>The IIF statement is used to avoid dividing by zero.</a:t>
            </a:r>
          </a:p>
          <a:p>
            <a:pPr lvl="2"/>
            <a:endParaRPr lang="en-US" b="1" u="sng"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4191000"/>
            <a:ext cx="23431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5" y="3028950"/>
            <a:ext cx="5476875" cy="3829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713416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heel(1)">
                                      <p:cBhvr>
                                        <p:cTn id="7" dur="20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18434"/>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randombar(horizontal)">
                                      <p:cBhvr>
                                        <p:cTn id="15" dur="500"/>
                                        <p:tgtEl>
                                          <p:spTgt spid="3">
                                            <p:txEl>
                                              <p:pRg st="4" end="4"/>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Effect transition="in" filter="randombar(horizontal)">
                                      <p:cBhvr>
                                        <p:cTn id="19" dur="500"/>
                                        <p:tgtEl>
                                          <p:spTgt spid="3">
                                            <p:txEl>
                                              <p:pRg st="6" end="6"/>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randombar(horizontal)">
                                      <p:cBhvr>
                                        <p:cTn id="23" dur="500"/>
                                        <p:tgtEl>
                                          <p:spTgt spid="3">
                                            <p:txEl>
                                              <p:pRg st="7" end="7"/>
                                            </p:txEl>
                                          </p:spTgt>
                                        </p:tgtEl>
                                      </p:cBhvr>
                                    </p:animEffect>
                                  </p:childTnLst>
                                </p:cTn>
                              </p:par>
                            </p:childTnLst>
                          </p:cTn>
                        </p:par>
                        <p:par>
                          <p:cTn id="24" fill="hold">
                            <p:stCondLst>
                              <p:cond delay="1500"/>
                            </p:stCondLst>
                            <p:childTnLst>
                              <p:par>
                                <p:cTn id="25" presetID="14" presetClass="entr" presetSubtype="10" fill="hold" nodeType="after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1" presetClass="entr" presetSubtype="1" fill="hold" nodeType="clickEffect">
                                  <p:stCondLst>
                                    <p:cond delay="0"/>
                                  </p:stCondLst>
                                  <p:childTnLst>
                                    <p:set>
                                      <p:cBhvr>
                                        <p:cTn id="31" dur="1" fill="hold">
                                          <p:stCondLst>
                                            <p:cond delay="0"/>
                                          </p:stCondLst>
                                        </p:cTn>
                                        <p:tgtEl>
                                          <p:spTgt spid="18435"/>
                                        </p:tgtEl>
                                        <p:attrNameLst>
                                          <p:attrName>style.visibility</p:attrName>
                                        </p:attrNameLst>
                                      </p:cBhvr>
                                      <p:to>
                                        <p:strVal val="visible"/>
                                      </p:to>
                                    </p:set>
                                    <p:animEffect transition="in" filter="wheel(1)">
                                      <p:cBhvr>
                                        <p:cTn id="32" dur="2000"/>
                                        <p:tgtEl>
                                          <p:spTgt spid="184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sz="quarter" idx="1"/>
          </p:nvPr>
        </p:nvSpPr>
        <p:spPr>
          <a:xfrm>
            <a:off x="457200" y="1219200"/>
            <a:ext cx="8229600" cy="5105400"/>
          </a:xfrm>
        </p:spPr>
        <p:txBody>
          <a:bodyPr/>
          <a:lstStyle/>
          <a:p>
            <a:pPr lvl="2"/>
            <a:r>
              <a:rPr lang="en-US" i="1" dirty="0"/>
              <a:t>3. Add the calculation to the view.</a:t>
            </a:r>
          </a:p>
          <a:p>
            <a:pPr lvl="2"/>
            <a:r>
              <a:rPr lang="en-US" sz="2200" i="1" dirty="0"/>
              <a:t>4. Edit the calculation. </a:t>
            </a:r>
          </a:p>
          <a:p>
            <a:pPr lvl="2"/>
            <a:r>
              <a:rPr lang="en-US" sz="2200" i="1" dirty="0"/>
              <a:t>You can change the field’s formula by right-clicking the field name in the Data window and selecting Edit or by selecting Analysis &gt; Edit Calculation.</a:t>
            </a:r>
          </a:p>
          <a:p>
            <a:pPr lvl="2"/>
            <a:r>
              <a:rPr lang="en-US" sz="2400" i="1" dirty="0"/>
              <a:t>The view automatically updates after you click OK in the Calculated Field dialog box.</a:t>
            </a:r>
          </a:p>
          <a:p>
            <a:pPr lvl="2"/>
            <a:endParaRPr lang="en-US" sz="2200" i="1" dirty="0"/>
          </a:p>
          <a:p>
            <a:pPr lvl="2"/>
            <a:endParaRPr lang="en-US" dirty="0"/>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7125" y="1600200"/>
            <a:ext cx="5476875" cy="440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125" y="2895600"/>
            <a:ext cx="5448300" cy="381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00" y="3200400"/>
            <a:ext cx="5495925" cy="3629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94</a:t>
            </a:fld>
            <a:endParaRPr lang="en-US"/>
          </a:p>
        </p:txBody>
      </p:sp>
    </p:spTree>
    <p:extLst>
      <p:ext uri="{BB962C8B-B14F-4D97-AF65-F5344CB8AC3E}">
        <p14:creationId xmlns:p14="http://schemas.microsoft.com/office/powerpoint/2010/main" val="1443377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heel(1)">
                                      <p:cBhvr>
                                        <p:cTn id="7" dur="2000"/>
                                        <p:tgtEl>
                                          <p:spTgt spid="1945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9458"/>
                                        </p:tgtEl>
                                        <p:attrNameLst>
                                          <p:attrName>ppt_x</p:attrName>
                                        </p:attrNameLst>
                                      </p:cBhvr>
                                      <p:tavLst>
                                        <p:tav tm="0">
                                          <p:val>
                                            <p:strVal val="ppt_x"/>
                                          </p:val>
                                        </p:tav>
                                        <p:tav tm="100000">
                                          <p:val>
                                            <p:strVal val="ppt_x"/>
                                          </p:val>
                                        </p:tav>
                                      </p:tavLst>
                                    </p:anim>
                                    <p:anim calcmode="lin" valueType="num">
                                      <p:cBhvr additive="base">
                                        <p:cTn id="12" dur="500"/>
                                        <p:tgtEl>
                                          <p:spTgt spid="19458"/>
                                        </p:tgtEl>
                                        <p:attrNameLst>
                                          <p:attrName>ppt_y</p:attrName>
                                        </p:attrNameLst>
                                      </p:cBhvr>
                                      <p:tavLst>
                                        <p:tav tm="0">
                                          <p:val>
                                            <p:strVal val="ppt_y"/>
                                          </p:val>
                                        </p:tav>
                                        <p:tav tm="100000">
                                          <p:val>
                                            <p:strVal val="1+ppt_h/2"/>
                                          </p:val>
                                        </p:tav>
                                      </p:tavLst>
                                    </p:anim>
                                    <p:set>
                                      <p:cBhvr>
                                        <p:cTn id="13" dur="1" fill="hold">
                                          <p:stCondLst>
                                            <p:cond delay="499"/>
                                          </p:stCondLst>
                                        </p:cTn>
                                        <p:tgtEl>
                                          <p:spTgt spid="19458"/>
                                        </p:tgtEl>
                                        <p:attrNameLst>
                                          <p:attrName>style.visibility</p:attrName>
                                        </p:attrNameLst>
                                      </p:cBhvr>
                                      <p:to>
                                        <p:strVal val="hidden"/>
                                      </p:to>
                                    </p:set>
                                  </p:childTnLst>
                                </p:cTn>
                              </p:par>
                            </p:childTnLst>
                          </p:cTn>
                        </p:par>
                        <p:par>
                          <p:cTn id="14" fill="hold">
                            <p:stCondLst>
                              <p:cond delay="500"/>
                            </p:stCondLst>
                            <p:childTnLst>
                              <p:par>
                                <p:cTn id="15" presetID="14" presetClass="entr" presetSubtype="10" fill="hold" nodeType="after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7" dur="500"/>
                                        <p:tgtEl>
                                          <p:spTgt spid="3">
                                            <p:txEl>
                                              <p:pRg st="1" end="1"/>
                                            </p:txEl>
                                          </p:spTgt>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randombar(horizontal)">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19459"/>
                                        </p:tgtEl>
                                        <p:attrNameLst>
                                          <p:attrName>style.visibility</p:attrName>
                                        </p:attrNameLst>
                                      </p:cBhvr>
                                      <p:to>
                                        <p:strVal val="visible"/>
                                      </p:to>
                                    </p:set>
                                    <p:animEffect transition="in" filter="wheel(1)">
                                      <p:cBhvr>
                                        <p:cTn id="26" dur="2000"/>
                                        <p:tgtEl>
                                          <p:spTgt spid="19459"/>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9459"/>
                                        </p:tgtEl>
                                        <p:attrNameLst>
                                          <p:attrName>ppt_x</p:attrName>
                                        </p:attrNameLst>
                                      </p:cBhvr>
                                      <p:tavLst>
                                        <p:tav tm="0">
                                          <p:val>
                                            <p:strVal val="ppt_x"/>
                                          </p:val>
                                        </p:tav>
                                        <p:tav tm="100000">
                                          <p:val>
                                            <p:strVal val="ppt_x"/>
                                          </p:val>
                                        </p:tav>
                                      </p:tavLst>
                                    </p:anim>
                                    <p:anim calcmode="lin" valueType="num">
                                      <p:cBhvr additive="base">
                                        <p:cTn id="31" dur="500"/>
                                        <p:tgtEl>
                                          <p:spTgt spid="19459"/>
                                        </p:tgtEl>
                                        <p:attrNameLst>
                                          <p:attrName>ppt_y</p:attrName>
                                        </p:attrNameLst>
                                      </p:cBhvr>
                                      <p:tavLst>
                                        <p:tav tm="0">
                                          <p:val>
                                            <p:strVal val="ppt_y"/>
                                          </p:val>
                                        </p:tav>
                                        <p:tav tm="100000">
                                          <p:val>
                                            <p:strVal val="1+ppt_h/2"/>
                                          </p:val>
                                        </p:tav>
                                      </p:tavLst>
                                    </p:anim>
                                    <p:set>
                                      <p:cBhvr>
                                        <p:cTn id="32" dur="1" fill="hold">
                                          <p:stCondLst>
                                            <p:cond delay="499"/>
                                          </p:stCondLst>
                                        </p:cTn>
                                        <p:tgtEl>
                                          <p:spTgt spid="19459"/>
                                        </p:tgtEl>
                                        <p:attrNameLst>
                                          <p:attrName>style.visibility</p:attrName>
                                        </p:attrNameLst>
                                      </p:cBhvr>
                                      <p:to>
                                        <p:strVal val="hidden"/>
                                      </p:to>
                                    </p:set>
                                  </p:childTnLst>
                                </p:cTn>
                              </p:par>
                            </p:childTnLst>
                          </p:cTn>
                        </p:par>
                        <p:par>
                          <p:cTn id="33" fill="hold">
                            <p:stCondLst>
                              <p:cond delay="500"/>
                            </p:stCondLst>
                            <p:childTnLst>
                              <p:par>
                                <p:cTn id="34" presetID="14" presetClass="entr" presetSubtype="10" fill="hold" nodeType="after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randombar(horizontal)">
                                      <p:cBhvr>
                                        <p:cTn id="36" dur="500"/>
                                        <p:tgtEl>
                                          <p:spTgt spid="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19460"/>
                                        </p:tgtEl>
                                        <p:attrNameLst>
                                          <p:attrName>style.visibility</p:attrName>
                                        </p:attrNameLst>
                                      </p:cBhvr>
                                      <p:to>
                                        <p:strVal val="visible"/>
                                      </p:to>
                                    </p:set>
                                    <p:animEffect transition="in" filter="wheel(1)">
                                      <p:cBhvr>
                                        <p:cTn id="41" dur="2000"/>
                                        <p:tgtEl>
                                          <p:spTgt spid="194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Example – Aggregate Calculation</a:t>
            </a:r>
            <a:endParaRPr lang="en-US"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95</a:t>
            </a:fld>
            <a:endParaRPr lang="en-US"/>
          </a:p>
        </p:txBody>
      </p:sp>
      <p:sp>
        <p:nvSpPr>
          <p:cNvPr id="4" name="Content Placeholder 3"/>
          <p:cNvSpPr>
            <a:spLocks noGrp="1"/>
          </p:cNvSpPr>
          <p:nvPr>
            <p:ph sz="quarter" idx="1"/>
          </p:nvPr>
        </p:nvSpPr>
        <p:spPr>
          <a:xfrm>
            <a:off x="457200" y="1219200"/>
            <a:ext cx="8534400" cy="5105400"/>
          </a:xfrm>
        </p:spPr>
        <p:txBody>
          <a:bodyPr/>
          <a:lstStyle/>
          <a:p>
            <a:r>
              <a:rPr lang="en-US" i="1" dirty="0"/>
              <a:t>In this example you will use the Sample - Superstore Sales data source to create an aggregate calculation called Margin, and use the new field in a data view.</a:t>
            </a:r>
          </a:p>
          <a:p>
            <a:pPr lvl="1"/>
            <a:r>
              <a:rPr lang="en-US" i="1" dirty="0"/>
              <a:t>1. Select New Calculated Field on the Data window menu.</a:t>
            </a:r>
          </a:p>
          <a:p>
            <a:pPr lvl="1"/>
            <a:r>
              <a:rPr lang="en-US" sz="2500" i="1" dirty="0"/>
              <a:t>2. Define the calculation. </a:t>
            </a:r>
          </a:p>
          <a:p>
            <a:pPr lvl="1"/>
            <a:r>
              <a:rPr lang="en-US" sz="2500" i="1" dirty="0"/>
              <a:t>Name the new field Margin and enter the formula shown below. </a:t>
            </a:r>
          </a:p>
          <a:p>
            <a:pPr lvl="3"/>
            <a:r>
              <a:rPr lang="en-US" i="1" dirty="0"/>
              <a:t>IIF(SUM([Sales]) !=0, SUM([Profit])/SUM([Sales]), 0)</a:t>
            </a:r>
          </a:p>
          <a:p>
            <a:pPr lvl="1"/>
            <a:endParaRPr lang="en-US" i="1" dirty="0"/>
          </a:p>
          <a:p>
            <a:pPr lvl="1"/>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66164" y="2133600"/>
            <a:ext cx="2743200" cy="381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3150" y="2085975"/>
            <a:ext cx="6800850" cy="4772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1570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wheel(1)">
                                      <p:cBhvr>
                                        <p:cTn id="7" dur="2000"/>
                                        <p:tgtEl>
                                          <p:spTgt spid="205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randombar(horizontal)">
                                      <p:cBhvr>
                                        <p:cTn id="15" dur="500"/>
                                        <p:tgtEl>
                                          <p:spTgt spid="4">
                                            <p:txEl>
                                              <p:pRg st="2" end="2"/>
                                            </p:txEl>
                                          </p:spTgt>
                                        </p:tgtEl>
                                      </p:cBhvr>
                                    </p:animEffect>
                                  </p:childTnLst>
                                </p:cTn>
                              </p:par>
                            </p:childTnLst>
                          </p:cTn>
                        </p:par>
                        <p:par>
                          <p:cTn id="16" fill="hold">
                            <p:stCondLst>
                              <p:cond delay="500"/>
                            </p:stCondLst>
                            <p:childTnLst>
                              <p:par>
                                <p:cTn id="17" presetID="14" presetClass="entr" presetSubtype="10" fill="hold" nodeType="after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Effect transition="in" filter="randombar(horizontal)">
                                      <p:cBhvr>
                                        <p:cTn id="19" dur="500"/>
                                        <p:tgtEl>
                                          <p:spTgt spid="4">
                                            <p:txEl>
                                              <p:pRg st="3" end="3"/>
                                            </p:txEl>
                                          </p:spTgt>
                                        </p:tgtEl>
                                      </p:cBhvr>
                                    </p:animEffect>
                                  </p:childTnLst>
                                </p:cTn>
                              </p:par>
                            </p:childTnLst>
                          </p:cTn>
                        </p:par>
                        <p:par>
                          <p:cTn id="20" fill="hold">
                            <p:stCondLst>
                              <p:cond delay="1000"/>
                            </p:stCondLst>
                            <p:childTnLst>
                              <p:par>
                                <p:cTn id="21" presetID="14" presetClass="entr" presetSubtype="10" fill="hold" nodeType="after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Effect transition="in" filter="randombar(horizontal)">
                                      <p:cBhvr>
                                        <p:cTn id="23" dur="500"/>
                                        <p:tgtEl>
                                          <p:spTgt spid="4">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1" presetClass="entr" presetSubtype="1" fill="hold" nodeType="clickEffect">
                                  <p:stCondLst>
                                    <p:cond delay="0"/>
                                  </p:stCondLst>
                                  <p:childTnLst>
                                    <p:set>
                                      <p:cBhvr>
                                        <p:cTn id="27" dur="1" fill="hold">
                                          <p:stCondLst>
                                            <p:cond delay="0"/>
                                          </p:stCondLst>
                                        </p:cTn>
                                        <p:tgtEl>
                                          <p:spTgt spid="2051"/>
                                        </p:tgtEl>
                                        <p:attrNameLst>
                                          <p:attrName>style.visibility</p:attrName>
                                        </p:attrNameLst>
                                      </p:cBhvr>
                                      <p:to>
                                        <p:strVal val="visible"/>
                                      </p:to>
                                    </p:set>
                                    <p:animEffect transition="in" filter="wheel(1)">
                                      <p:cBhvr>
                                        <p:cTn id="28" dur="2000"/>
                                        <p:tgtEl>
                                          <p:spTgt spid="20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Slide Number Placeholder 2"/>
          <p:cNvSpPr>
            <a:spLocks noGrp="1"/>
          </p:cNvSpPr>
          <p:nvPr>
            <p:ph type="sldNum" sz="quarter" idx="12"/>
          </p:nvPr>
        </p:nvSpPr>
        <p:spPr/>
        <p:txBody>
          <a:bodyPr/>
          <a:lstStyle/>
          <a:p>
            <a:fld id="{B6F15528-21DE-4FAA-801E-634DDDAF4B2B}" type="slidenum">
              <a:rPr lang="en-US" smtClean="0"/>
              <a:pPr/>
              <a:t>96</a:t>
            </a:fld>
            <a:endParaRPr lang="en-US"/>
          </a:p>
        </p:txBody>
      </p:sp>
      <p:sp>
        <p:nvSpPr>
          <p:cNvPr id="4" name="Content Placeholder 3"/>
          <p:cNvSpPr>
            <a:spLocks noGrp="1"/>
          </p:cNvSpPr>
          <p:nvPr>
            <p:ph sz="quarter" idx="1"/>
          </p:nvPr>
        </p:nvSpPr>
        <p:spPr>
          <a:xfrm>
            <a:off x="457200" y="1219200"/>
            <a:ext cx="8534400" cy="5105400"/>
          </a:xfrm>
        </p:spPr>
        <p:txBody>
          <a:bodyPr/>
          <a:lstStyle/>
          <a:p>
            <a:pPr lvl="1"/>
            <a:r>
              <a:rPr lang="en-US" i="1" dirty="0"/>
              <a:t>The new calculated field displays in the Measures area of the Data window where you can use it like any other measure.</a:t>
            </a:r>
          </a:p>
          <a:p>
            <a:pPr lvl="1"/>
            <a:r>
              <a:rPr lang="en-US" i="1" dirty="0"/>
              <a:t>A view using the new aggregate measure is shown below.</a:t>
            </a:r>
          </a:p>
          <a:p>
            <a:pPr lvl="1"/>
            <a:r>
              <a:rPr lang="en-US" sz="2500" i="1" dirty="0"/>
              <a:t>When Margin is placed on a shelf, its name is automatically changed to AGG(Margin), which indicates it’s an aggregate calculation. Additionally, the field’s context menu does not include any aggregation choices because aggregating a field that’s already aggregated is not possible.</a:t>
            </a:r>
            <a:endParaRPr lang="en-US" i="1" dirty="0"/>
          </a:p>
          <a:p>
            <a:pPr lvl="1"/>
            <a:endParaRPr lang="en-US" i="1" dirty="0"/>
          </a:p>
          <a:p>
            <a:pPr lvl="1"/>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17302" y="1524000"/>
            <a:ext cx="2333625" cy="3533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9525" y="2057400"/>
            <a:ext cx="5324475" cy="428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61197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wheel(1)">
                                      <p:cBhvr>
                                        <p:cTn id="7" dur="20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3074"/>
                                        </p:tgtEl>
                                        <p:attrNameLst>
                                          <p:attrName>style.visibility</p:attrName>
                                        </p:attrNameLst>
                                      </p:cBhvr>
                                      <p:to>
                                        <p:strVal val="hidden"/>
                                      </p:to>
                                    </p:set>
                                  </p:childTnLst>
                                </p:cTn>
                              </p:par>
                            </p:childTnLst>
                          </p:cTn>
                        </p:par>
                        <p:par>
                          <p:cTn id="12" fill="hold">
                            <p:stCondLst>
                              <p:cond delay="0"/>
                            </p:stCondLst>
                            <p:childTnLst>
                              <p:par>
                                <p:cTn id="13" presetID="14" presetClass="entr" presetSubtype="10" fill="hold" nodeType="afterEffect">
                                  <p:stCondLst>
                                    <p:cond delay="0"/>
                                  </p:stCondLst>
                                  <p:childTnLst>
                                    <p:set>
                                      <p:cBhvr>
                                        <p:cTn id="14" dur="1" fill="hold">
                                          <p:stCondLst>
                                            <p:cond delay="0"/>
                                          </p:stCondLst>
                                        </p:cTn>
                                        <p:tgtEl>
                                          <p:spTgt spid="4">
                                            <p:txEl>
                                              <p:pRg st="1" end="1"/>
                                            </p:txEl>
                                          </p:spTgt>
                                        </p:tgtEl>
                                        <p:attrNameLst>
                                          <p:attrName>style.visibility</p:attrName>
                                        </p:attrNameLst>
                                      </p:cBhvr>
                                      <p:to>
                                        <p:strVal val="visible"/>
                                      </p:to>
                                    </p:set>
                                    <p:animEffect transition="in" filter="randombar(horizontal)">
                                      <p:cBhvr>
                                        <p:cTn id="15" dur="500"/>
                                        <p:tgtEl>
                                          <p:spTgt spid="4">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nodeType="clickEffect">
                                  <p:stCondLst>
                                    <p:cond delay="0"/>
                                  </p:stCondLst>
                                  <p:childTnLst>
                                    <p:set>
                                      <p:cBhvr>
                                        <p:cTn id="19" dur="1" fill="hold">
                                          <p:stCondLst>
                                            <p:cond delay="0"/>
                                          </p:stCondLst>
                                        </p:cTn>
                                        <p:tgtEl>
                                          <p:spTgt spid="3075"/>
                                        </p:tgtEl>
                                        <p:attrNameLst>
                                          <p:attrName>style.visibility</p:attrName>
                                        </p:attrNameLst>
                                      </p:cBhvr>
                                      <p:to>
                                        <p:strVal val="visible"/>
                                      </p:to>
                                    </p:set>
                                    <p:animEffect transition="in" filter="wheel(1)">
                                      <p:cBhvr>
                                        <p:cTn id="20" dur="2000"/>
                                        <p:tgtEl>
                                          <p:spTgt spid="3075"/>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3075"/>
                                        </p:tgtEl>
                                        <p:attrNameLst>
                                          <p:attrName>style.visibility</p:attrName>
                                        </p:attrNameLst>
                                      </p:cBhvr>
                                      <p:to>
                                        <p:strVal val="hidden"/>
                                      </p:to>
                                    </p:set>
                                  </p:childTnLst>
                                </p:cTn>
                              </p:par>
                            </p:childTnLst>
                          </p:cTn>
                        </p:par>
                        <p:par>
                          <p:cTn id="25" fill="hold">
                            <p:stCondLst>
                              <p:cond delay="0"/>
                            </p:stCondLst>
                            <p:childTnLst>
                              <p:par>
                                <p:cTn id="26" presetID="14" presetClass="entr" presetSubtype="10" fill="hold" nodeType="afterEffect">
                                  <p:stCondLst>
                                    <p:cond delay="0"/>
                                  </p:stCondLst>
                                  <p:childTnLst>
                                    <p:set>
                                      <p:cBhvr>
                                        <p:cTn id="27" dur="1" fill="hold">
                                          <p:stCondLst>
                                            <p:cond delay="0"/>
                                          </p:stCondLst>
                                        </p:cTn>
                                        <p:tgtEl>
                                          <p:spTgt spid="4">
                                            <p:txEl>
                                              <p:pRg st="2" end="2"/>
                                            </p:txEl>
                                          </p:spTgt>
                                        </p:tgtEl>
                                        <p:attrNameLst>
                                          <p:attrName>style.visibility</p:attrName>
                                        </p:attrNameLst>
                                      </p:cBhvr>
                                      <p:to>
                                        <p:strVal val="visible"/>
                                      </p:to>
                                    </p:set>
                                    <p:animEffect transition="in" filter="randombar(horizontal)">
                                      <p:cBhvr>
                                        <p:cTn id="28"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Table Calculations</a:t>
            </a:r>
            <a:endParaRPr lang="en-US" dirty="0"/>
          </a:p>
        </p:txBody>
      </p:sp>
      <p:sp>
        <p:nvSpPr>
          <p:cNvPr id="3" name="Content Placeholder 2"/>
          <p:cNvSpPr>
            <a:spLocks noGrp="1"/>
          </p:cNvSpPr>
          <p:nvPr>
            <p:ph sz="quarter" idx="1"/>
          </p:nvPr>
        </p:nvSpPr>
        <p:spPr/>
        <p:txBody>
          <a:bodyPr/>
          <a:lstStyle/>
          <a:p>
            <a:r>
              <a:rPr lang="en-US" i="1" dirty="0"/>
              <a:t>Table calculations are computations that are applied to the values in the table. </a:t>
            </a:r>
          </a:p>
          <a:p>
            <a:r>
              <a:rPr lang="en-US" i="1" dirty="0"/>
              <a:t>These computations are unique in that they use data from multiple rows in the database to calculate a value. </a:t>
            </a:r>
          </a:p>
          <a:p>
            <a:r>
              <a:rPr lang="en-US" i="1" dirty="0"/>
              <a:t>To create a table calculation, you need to define both what you want to compute and what to compute along. </a:t>
            </a:r>
          </a:p>
          <a:p>
            <a:r>
              <a:rPr lang="en-US" i="1" dirty="0"/>
              <a:t>For example, when defining a running sum calculation for several years you are computing a running sum along the Date field. These are defined in the calculated field dialog box using the Calculation Type and Calculate Along drop-down menus.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137131593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i="1" dirty="0"/>
              <a:t>Adding a quick table calculation:</a:t>
            </a:r>
            <a:endParaRPr lang="en-US" dirty="0"/>
          </a:p>
        </p:txBody>
      </p:sp>
      <p:sp>
        <p:nvSpPr>
          <p:cNvPr id="3" name="Content Placeholder 2"/>
          <p:cNvSpPr>
            <a:spLocks noGrp="1"/>
          </p:cNvSpPr>
          <p:nvPr>
            <p:ph sz="quarter" idx="1"/>
          </p:nvPr>
        </p:nvSpPr>
        <p:spPr>
          <a:xfrm>
            <a:off x="457200" y="1219200"/>
            <a:ext cx="8229600" cy="5105400"/>
          </a:xfrm>
        </p:spPr>
        <p:txBody>
          <a:bodyPr>
            <a:normAutofit/>
          </a:bodyPr>
          <a:lstStyle/>
          <a:p>
            <a:pPr lvl="1"/>
            <a:r>
              <a:rPr lang="en-US" i="1" dirty="0"/>
              <a:t>1. Right-click the measure you want to use in the table calculation and select Quick Table Calculation. </a:t>
            </a:r>
          </a:p>
          <a:p>
            <a:pPr lvl="1"/>
            <a:r>
              <a:rPr lang="en-US" i="1" dirty="0"/>
              <a:t>2. On the sub-menu select one of the following options: </a:t>
            </a:r>
          </a:p>
          <a:p>
            <a:pPr lvl="2"/>
            <a:r>
              <a:rPr lang="en-US" i="1" dirty="0"/>
              <a:t>Running Total </a:t>
            </a:r>
          </a:p>
          <a:p>
            <a:pPr lvl="2"/>
            <a:r>
              <a:rPr lang="en-US" i="1" dirty="0"/>
              <a:t>Difference </a:t>
            </a:r>
          </a:p>
          <a:p>
            <a:pPr lvl="2"/>
            <a:r>
              <a:rPr lang="en-US" i="1" dirty="0"/>
              <a:t>Percent Difference </a:t>
            </a:r>
          </a:p>
          <a:p>
            <a:pPr lvl="2"/>
            <a:r>
              <a:rPr lang="en-US" i="1" dirty="0"/>
              <a:t>Percent of Total </a:t>
            </a:r>
          </a:p>
          <a:p>
            <a:pPr lvl="2"/>
            <a:r>
              <a:rPr lang="en-US" i="1" dirty="0"/>
              <a:t>Moving Average </a:t>
            </a:r>
          </a:p>
          <a:p>
            <a:pPr lvl="2"/>
            <a:r>
              <a:rPr lang="en-US" i="1" dirty="0"/>
              <a:t>Year to Date (YTD) Total </a:t>
            </a:r>
          </a:p>
          <a:p>
            <a:pPr lvl="2"/>
            <a:r>
              <a:rPr lang="en-US" i="1" dirty="0"/>
              <a:t>Compound Growth Rate (CAGR) </a:t>
            </a:r>
          </a:p>
          <a:p>
            <a:pPr lvl="2"/>
            <a:r>
              <a:rPr lang="en-US" i="1" dirty="0"/>
              <a:t>Year over Year Growth </a:t>
            </a:r>
          </a:p>
          <a:p>
            <a:pPr lvl="2"/>
            <a:r>
              <a:rPr lang="en-US" i="1" dirty="0"/>
              <a:t>Year to Date (YTD) Growth</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6282016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Defining Basic Table Calculations</a:t>
            </a:r>
            <a:endParaRPr lang="en-US" dirty="0"/>
          </a:p>
        </p:txBody>
      </p:sp>
      <p:sp>
        <p:nvSpPr>
          <p:cNvPr id="3" name="Content Placeholder 2"/>
          <p:cNvSpPr>
            <a:spLocks noGrp="1"/>
          </p:cNvSpPr>
          <p:nvPr>
            <p:ph sz="quarter" idx="1"/>
          </p:nvPr>
        </p:nvSpPr>
        <p:spPr>
          <a:xfrm>
            <a:off x="457200" y="1219200"/>
            <a:ext cx="8229600" cy="5105400"/>
          </a:xfrm>
        </p:spPr>
        <p:txBody>
          <a:bodyPr/>
          <a:lstStyle/>
          <a:p>
            <a:r>
              <a:rPr lang="en-US" i="1" dirty="0"/>
              <a:t>When you add a Table Calculation to the view, you need to specify the parameters that define the formula used in the computation. </a:t>
            </a:r>
          </a:p>
          <a:p>
            <a:r>
              <a:rPr lang="en-US" i="1" dirty="0"/>
              <a:t>All of these parameters are set in the Table Calculation dialog box.</a:t>
            </a:r>
          </a:p>
          <a:p>
            <a:r>
              <a:rPr lang="en-US" b="1" i="1" dirty="0"/>
              <a:t>To manually define a table calculation:</a:t>
            </a:r>
            <a:endParaRPr lang="en-US" dirty="0"/>
          </a:p>
          <a:p>
            <a:pPr lvl="2"/>
            <a:r>
              <a:rPr lang="en-US" i="1" dirty="0"/>
              <a:t>1. Right-click the measure you want to use in the computation and select Add Table Calculation.</a:t>
            </a:r>
            <a:endParaRPr lang="en-US" dirty="0"/>
          </a:p>
        </p:txBody>
      </p:sp>
      <p:pic>
        <p:nvPicPr>
          <p:cNvPr id="2048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572616"/>
            <a:ext cx="3724275" cy="425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B6F15528-21DE-4FAA-801E-634DDDAF4B2B}" type="slidenum">
              <a:rPr lang="en-US" smtClean="0"/>
              <a:pPr/>
              <a:t>99</a:t>
            </a:fld>
            <a:endParaRPr lang="en-US"/>
          </a:p>
        </p:txBody>
      </p:sp>
    </p:spTree>
    <p:extLst>
      <p:ext uri="{BB962C8B-B14F-4D97-AF65-F5344CB8AC3E}">
        <p14:creationId xmlns:p14="http://schemas.microsoft.com/office/powerpoint/2010/main" val="3084033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0482"/>
                                        </p:tgtEl>
                                        <p:attrNameLst>
                                          <p:attrName>style.visibility</p:attrName>
                                        </p:attrNameLst>
                                      </p:cBhvr>
                                      <p:to>
                                        <p:strVal val="visible"/>
                                      </p:to>
                                    </p:set>
                                    <p:animEffect transition="in" filter="wheel(1)">
                                      <p:cBhvr>
                                        <p:cTn id="7" dur="2000"/>
                                        <p:tgtEl>
                                          <p:spTgt spid="204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Origin">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Origin">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theme>
</file>

<file path=ppt/theme/theme2.xml><?xml version="1.0" encoding="utf-8"?>
<a:theme xmlns:a="http://schemas.openxmlformats.org/drawingml/2006/main" name="Tableau-Positioning-Cleaned-up-Content-v03">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Myriad Web Pro"/>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C30828B62F68548B536606B169F73C7" ma:contentTypeVersion="25" ma:contentTypeDescription="Create a new document." ma:contentTypeScope="" ma:versionID="5328310fb1ca302154c9de6de79a1409">
  <xsd:schema xmlns:xsd="http://www.w3.org/2001/XMLSchema" xmlns:xs="http://www.w3.org/2001/XMLSchema" xmlns:p="http://schemas.microsoft.com/office/2006/metadata/properties" xmlns:ns2="f8b3528e-c29d-4111-b526-c93a7a094c4f" targetNamespace="http://schemas.microsoft.com/office/2006/metadata/properties" ma:root="true" ma:fieldsID="cfa67523621867f07813c46684cfe3b7" ns2:_="">
    <xsd:import namespace="f8b3528e-c29d-4111-b526-c93a7a094c4f"/>
    <xsd:element name="properties">
      <xsd:complexType>
        <xsd:sequence>
          <xsd:element name="documentManagement">
            <xsd:complexType>
              <xsd:all>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Teachers" minOccurs="0"/>
                <xsd:element ref="ns2:Students" minOccurs="0"/>
                <xsd:element ref="ns2:Student_Groups" minOccurs="0"/>
                <xsd:element ref="ns2:Distribution_Groups" minOccurs="0"/>
                <xsd:element ref="ns2:LMS_Mappings" minOccurs="0"/>
                <xsd:element ref="ns2:Invited_Teachers" minOccurs="0"/>
                <xsd:element ref="ns2:Invited_Students" minOccurs="0"/>
                <xsd:element ref="ns2:Self_Registration_Enabled" minOccurs="0"/>
                <xsd:element ref="ns2:Has_Teacher_Only_SectionGroup" minOccurs="0"/>
                <xsd:element ref="ns2:Is_Collaboration_Space_Locked" minOccurs="0"/>
                <xsd:element ref="ns2:IsNotebookLocked" minOccurs="0"/>
                <xsd:element ref="ns2:Teams_Channel_Section_Location" minOccurs="0"/>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8b3528e-c29d-4111-b526-c93a7a094c4f" elementFormDefault="qualified">
    <xsd:import namespace="http://schemas.microsoft.com/office/2006/documentManagement/types"/>
    <xsd:import namespace="http://schemas.microsoft.com/office/infopath/2007/PartnerControls"/>
    <xsd:element name="NotebookType" ma:index="8" nillable="true" ma:displayName="Notebook Type" ma:internalName="NotebookType">
      <xsd:simpleType>
        <xsd:restriction base="dms:Text"/>
      </xsd:simpleType>
    </xsd:element>
    <xsd:element name="FolderType" ma:index="9" nillable="true" ma:displayName="Folder Type" ma:internalName="FolderType">
      <xsd:simpleType>
        <xsd:restriction base="dms:Text"/>
      </xsd:simpleType>
    </xsd:element>
    <xsd:element name="CultureName" ma:index="10" nillable="true" ma:displayName="Culture Name" ma:internalName="CultureName">
      <xsd:simpleType>
        <xsd:restriction base="dms:Text"/>
      </xsd:simpleType>
    </xsd:element>
    <xsd:element name="AppVersion" ma:index="11" nillable="true" ma:displayName="App Version" ma:internalName="AppVersion">
      <xsd:simpleType>
        <xsd:restriction base="dms:Text"/>
      </xsd:simpleType>
    </xsd:element>
    <xsd:element name="TeamsChannelId" ma:index="12" nillable="true" ma:displayName="Teams Channel Id" ma:internalName="TeamsChannelId">
      <xsd:simpleType>
        <xsd:restriction base="dms:Text"/>
      </xsd:simpleType>
    </xsd:element>
    <xsd:element name="Owner" ma:index="13"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14" nillable="true" ma:displayName="Math Settings" ma:internalName="Math_Settings">
      <xsd:simpleType>
        <xsd:restriction base="dms:Text"/>
      </xsd:simpleType>
    </xsd:element>
    <xsd:element name="DefaultSectionNames" ma:index="15" nillable="true" ma:displayName="Default Section Names" ma:internalName="DefaultSectionNames">
      <xsd:simpleType>
        <xsd:restriction base="dms:Note">
          <xsd:maxLength value="255"/>
        </xsd:restriction>
      </xsd:simpleType>
    </xsd:element>
    <xsd:element name="Templates" ma:index="16" nillable="true" ma:displayName="Templates" ma:internalName="Templates">
      <xsd:simpleType>
        <xsd:restriction base="dms:Note">
          <xsd:maxLength value="255"/>
        </xsd:restriction>
      </xsd:simpleType>
    </xsd:element>
    <xsd:element name="Teachers" ma:index="17" nillable="true" ma:displayName="Teachers" ma:internalName="Teach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s" ma:index="18" nillable="true" ma:displayName="Students" ma:internalName="Student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tudent_Groups" ma:index="19" nillable="true" ma:displayName="Student Groups" ma:internalName="Student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20" nillable="true" ma:displayName="Distribution Groups" ma:internalName="Distribution_Groups">
      <xsd:simpleType>
        <xsd:restriction base="dms:Note">
          <xsd:maxLength value="255"/>
        </xsd:restriction>
      </xsd:simpleType>
    </xsd:element>
    <xsd:element name="LMS_Mappings" ma:index="21" nillable="true" ma:displayName="LMS Mappings" ma:internalName="LMS_Mappings">
      <xsd:simpleType>
        <xsd:restriction base="dms:Note">
          <xsd:maxLength value="255"/>
        </xsd:restriction>
      </xsd:simpleType>
    </xsd:element>
    <xsd:element name="Invited_Teachers" ma:index="22" nillable="true" ma:displayName="Invited Teachers" ma:internalName="Invited_Teachers">
      <xsd:simpleType>
        <xsd:restriction base="dms:Note">
          <xsd:maxLength value="255"/>
        </xsd:restriction>
      </xsd:simpleType>
    </xsd:element>
    <xsd:element name="Invited_Students" ma:index="23" nillable="true" ma:displayName="Invited Students" ma:internalName="Invited_Students">
      <xsd:simpleType>
        <xsd:restriction base="dms:Note">
          <xsd:maxLength value="255"/>
        </xsd:restriction>
      </xsd:simpleType>
    </xsd:element>
    <xsd:element name="Self_Registration_Enabled" ma:index="24" nillable="true" ma:displayName="Self Registration Enabled" ma:internalName="Self_Registration_Enabled">
      <xsd:simpleType>
        <xsd:restriction base="dms:Boolean"/>
      </xsd:simpleType>
    </xsd:element>
    <xsd:element name="Has_Teacher_Only_SectionGroup" ma:index="25" nillable="true" ma:displayName="Has Teacher Only SectionGroup" ma:internalName="Has_Teacher_Only_SectionGroup">
      <xsd:simpleType>
        <xsd:restriction base="dms:Boolean"/>
      </xsd:simpleType>
    </xsd:element>
    <xsd:element name="Is_Collaboration_Space_Locked" ma:index="26" nillable="true" ma:displayName="Is Collaboration Space Locked" ma:internalName="Is_Collaboration_Space_Locked">
      <xsd:simpleType>
        <xsd:restriction base="dms:Boolean"/>
      </xsd:simpleType>
    </xsd:element>
    <xsd:element name="IsNotebookLocked" ma:index="27" nillable="true" ma:displayName="Is Notebook Locked" ma:internalName="IsNotebookLocked">
      <xsd:simpleType>
        <xsd:restriction base="dms:Boolean"/>
      </xsd:simpleType>
    </xsd:element>
    <xsd:element name="Teams_Channel_Section_Location" ma:index="28" nillable="true" ma:displayName="Teams Channel Section Location" ma:internalName="Teams_Channel_Section_Location">
      <xsd:simpleType>
        <xsd:restriction base="dms:Text"/>
      </xsd:simpleType>
    </xsd:element>
    <xsd:element name="MediaServiceMetadata" ma:index="29" nillable="true" ma:displayName="MediaServiceMetadata" ma:hidden="true" ma:internalName="MediaServiceMetadata" ma:readOnly="true">
      <xsd:simpleType>
        <xsd:restriction base="dms:Note"/>
      </xsd:simpleType>
    </xsd:element>
    <xsd:element name="MediaServiceFastMetadata" ma:index="30" nillable="true" ma:displayName="MediaServiceFastMetadata" ma:hidden="true" ma:internalName="MediaServiceFastMetadata" ma:readOnly="true">
      <xsd:simpleType>
        <xsd:restriction base="dms:Note"/>
      </xsd:simpleType>
    </xsd:element>
    <xsd:element name="MediaServiceSearchProperties" ma:index="31" nillable="true" ma:displayName="MediaServiceSearchProperties" ma:hidden="true" ma:internalName="MediaServiceSearchProperties" ma:readOnly="true">
      <xsd:simpleType>
        <xsd:restriction base="dms:Note"/>
      </xsd:simpleType>
    </xsd:element>
    <xsd:element name="MediaServiceObjectDetectorVersions" ma:index="32"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eachers xmlns="f8b3528e-c29d-4111-b526-c93a7a094c4f">
      <UserInfo>
        <DisplayName/>
        <AccountId xsi:nil="true"/>
        <AccountType/>
      </UserInfo>
    </Teachers>
    <Has_Teacher_Only_SectionGroup xmlns="f8b3528e-c29d-4111-b526-c93a7a094c4f" xsi:nil="true"/>
    <TeamsChannelId xmlns="f8b3528e-c29d-4111-b526-c93a7a094c4f" xsi:nil="true"/>
    <Invited_Teachers xmlns="f8b3528e-c29d-4111-b526-c93a7a094c4f" xsi:nil="true"/>
    <CultureName xmlns="f8b3528e-c29d-4111-b526-c93a7a094c4f" xsi:nil="true"/>
    <Distribution_Groups xmlns="f8b3528e-c29d-4111-b526-c93a7a094c4f" xsi:nil="true"/>
    <Is_Collaboration_Space_Locked xmlns="f8b3528e-c29d-4111-b526-c93a7a094c4f" xsi:nil="true"/>
    <Owner xmlns="f8b3528e-c29d-4111-b526-c93a7a094c4f">
      <UserInfo>
        <DisplayName/>
        <AccountId xsi:nil="true"/>
        <AccountType/>
      </UserInfo>
    </Owner>
    <DefaultSectionNames xmlns="f8b3528e-c29d-4111-b526-c93a7a094c4f" xsi:nil="true"/>
    <NotebookType xmlns="f8b3528e-c29d-4111-b526-c93a7a094c4f" xsi:nil="true"/>
    <FolderType xmlns="f8b3528e-c29d-4111-b526-c93a7a094c4f" xsi:nil="true"/>
    <Students xmlns="f8b3528e-c29d-4111-b526-c93a7a094c4f">
      <UserInfo>
        <DisplayName/>
        <AccountId xsi:nil="true"/>
        <AccountType/>
      </UserInfo>
    </Students>
    <Student_Groups xmlns="f8b3528e-c29d-4111-b526-c93a7a094c4f">
      <UserInfo>
        <DisplayName/>
        <AccountId xsi:nil="true"/>
        <AccountType/>
      </UserInfo>
    </Student_Groups>
    <Templates xmlns="f8b3528e-c29d-4111-b526-c93a7a094c4f" xsi:nil="true"/>
    <AppVersion xmlns="f8b3528e-c29d-4111-b526-c93a7a094c4f" xsi:nil="true"/>
    <Math_Settings xmlns="f8b3528e-c29d-4111-b526-c93a7a094c4f" xsi:nil="true"/>
    <Self_Registration_Enabled xmlns="f8b3528e-c29d-4111-b526-c93a7a094c4f" xsi:nil="true"/>
    <Teams_Channel_Section_Location xmlns="f8b3528e-c29d-4111-b526-c93a7a094c4f" xsi:nil="true"/>
    <LMS_Mappings xmlns="f8b3528e-c29d-4111-b526-c93a7a094c4f" xsi:nil="true"/>
    <Invited_Students xmlns="f8b3528e-c29d-4111-b526-c93a7a094c4f" xsi:nil="true"/>
    <IsNotebookLocked xmlns="f8b3528e-c29d-4111-b526-c93a7a094c4f" xsi:nil="true"/>
  </documentManagement>
</p:properties>
</file>

<file path=customXml/itemProps1.xml><?xml version="1.0" encoding="utf-8"?>
<ds:datastoreItem xmlns:ds="http://schemas.openxmlformats.org/officeDocument/2006/customXml" ds:itemID="{1A5523D4-6FB8-42BB-B0D2-56AEE6D74C92}"/>
</file>

<file path=customXml/itemProps2.xml><?xml version="1.0" encoding="utf-8"?>
<ds:datastoreItem xmlns:ds="http://schemas.openxmlformats.org/officeDocument/2006/customXml" ds:itemID="{677A95AC-3D38-464A-BA98-E0304859D7D7}"/>
</file>

<file path=customXml/itemProps3.xml><?xml version="1.0" encoding="utf-8"?>
<ds:datastoreItem xmlns:ds="http://schemas.openxmlformats.org/officeDocument/2006/customXml" ds:itemID="{22FF9947-4D93-4E5D-9C97-834413174586}"/>
</file>

<file path=docProps/app.xml><?xml version="1.0" encoding="utf-8"?>
<Properties xmlns="http://schemas.openxmlformats.org/officeDocument/2006/extended-properties" xmlns:vt="http://schemas.openxmlformats.org/officeDocument/2006/docPropsVTypes">
  <Template>Origin</Template>
  <TotalTime>7937</TotalTime>
  <Words>10424</Words>
  <Application>Microsoft Macintosh PowerPoint</Application>
  <PresentationFormat>On-screen Show (4:3)</PresentationFormat>
  <Paragraphs>825</Paragraphs>
  <Slides>128</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128</vt:i4>
      </vt:variant>
    </vt:vector>
  </HeadingPairs>
  <TitlesOfParts>
    <vt:vector size="137" baseType="lpstr">
      <vt:lpstr>Bookman Old Style</vt:lpstr>
      <vt:lpstr>Calibri</vt:lpstr>
      <vt:lpstr>Gill Sans MT</vt:lpstr>
      <vt:lpstr>Myriad Pro</vt:lpstr>
      <vt:lpstr>Myriad Web Pro</vt:lpstr>
      <vt:lpstr>Wingdings</vt:lpstr>
      <vt:lpstr>Wingdings 3</vt:lpstr>
      <vt:lpstr>Origin</vt:lpstr>
      <vt:lpstr>Tableau-Positioning-Cleaned-up-Content-v03</vt:lpstr>
      <vt:lpstr> Tableau 7.0    </vt:lpstr>
      <vt:lpstr>Agenda </vt:lpstr>
      <vt:lpstr>Cont…</vt:lpstr>
      <vt:lpstr>Cont…</vt:lpstr>
      <vt:lpstr>What is Tableau Desktop?</vt:lpstr>
      <vt:lpstr>What can I do with Tableau Desktop?</vt:lpstr>
      <vt:lpstr>How Does Tableau Work?</vt:lpstr>
      <vt:lpstr>Cont…</vt:lpstr>
      <vt:lpstr>The Tableau Environment</vt:lpstr>
      <vt:lpstr>PowerPoint Presentation</vt:lpstr>
      <vt:lpstr>The Tableau Workspace</vt:lpstr>
      <vt:lpstr>Workbooks and Sheets</vt:lpstr>
      <vt:lpstr>Cont…</vt:lpstr>
      <vt:lpstr>Sheets</vt:lpstr>
      <vt:lpstr>Files and Folders</vt:lpstr>
      <vt:lpstr>Using Tableau</vt:lpstr>
      <vt:lpstr>Connect to Data</vt:lpstr>
      <vt:lpstr>Basic Connection</vt:lpstr>
      <vt:lpstr>How to Connect to a Data Source</vt:lpstr>
      <vt:lpstr>Cont…</vt:lpstr>
      <vt:lpstr>Cont…</vt:lpstr>
      <vt:lpstr>Building Views</vt:lpstr>
      <vt:lpstr>Cont…</vt:lpstr>
      <vt:lpstr>Connecting to Data Sources</vt:lpstr>
      <vt:lpstr>Clipboard Data Sources</vt:lpstr>
      <vt:lpstr>Working with Multiple Connections</vt:lpstr>
      <vt:lpstr>Data Blending</vt:lpstr>
      <vt:lpstr>Adding a Secondary Connection</vt:lpstr>
      <vt:lpstr>Cont…</vt:lpstr>
      <vt:lpstr>Cont…</vt:lpstr>
      <vt:lpstr>Defining Relationships</vt:lpstr>
      <vt:lpstr>Data Blending on a Worksheet</vt:lpstr>
      <vt:lpstr>Cont…</vt:lpstr>
      <vt:lpstr>Cont…</vt:lpstr>
      <vt:lpstr>Cont…</vt:lpstr>
      <vt:lpstr>Cont…</vt:lpstr>
      <vt:lpstr>Joining Tables</vt:lpstr>
      <vt:lpstr>Adding Tables</vt:lpstr>
      <vt:lpstr>Connecting to Multiple Tables</vt:lpstr>
      <vt:lpstr>Cont…</vt:lpstr>
      <vt:lpstr>Cont…</vt:lpstr>
      <vt:lpstr>Cont…</vt:lpstr>
      <vt:lpstr>Filtering</vt:lpstr>
      <vt:lpstr>Context Filters</vt:lpstr>
      <vt:lpstr>Cont…</vt:lpstr>
      <vt:lpstr>Creating Context Filters</vt:lpstr>
      <vt:lpstr>how to create a context filter ?</vt:lpstr>
      <vt:lpstr>Cont…</vt:lpstr>
      <vt:lpstr>Cont…</vt:lpstr>
      <vt:lpstr>Sorting, Grouping, and Sets</vt:lpstr>
      <vt:lpstr>Sorting</vt:lpstr>
      <vt:lpstr>Cont…</vt:lpstr>
      <vt:lpstr>Sorting Specific Fields</vt:lpstr>
      <vt:lpstr>Sorting a Text Table</vt:lpstr>
      <vt:lpstr>Groups</vt:lpstr>
      <vt:lpstr>Creating Groups</vt:lpstr>
      <vt:lpstr>Cont…</vt:lpstr>
      <vt:lpstr>To create groups from the Data window:</vt:lpstr>
      <vt:lpstr>Cont…</vt:lpstr>
      <vt:lpstr>Editing an Existing Group</vt:lpstr>
      <vt:lpstr>Cont…</vt:lpstr>
      <vt:lpstr>Sets</vt:lpstr>
      <vt:lpstr>A Set Containing a Subset </vt:lpstr>
      <vt:lpstr>Cont…</vt:lpstr>
      <vt:lpstr>A Set Containing Unique Encodings</vt:lpstr>
      <vt:lpstr>Steps…</vt:lpstr>
      <vt:lpstr>Cont…</vt:lpstr>
      <vt:lpstr>  Advanced Analysis</vt:lpstr>
      <vt:lpstr>Advanced Analysis</vt:lpstr>
      <vt:lpstr>Actions</vt:lpstr>
      <vt:lpstr>Filter Actions</vt:lpstr>
      <vt:lpstr>Creating a filter action</vt:lpstr>
      <vt:lpstr>Cont…</vt:lpstr>
      <vt:lpstr>Cont…</vt:lpstr>
      <vt:lpstr>Cont…</vt:lpstr>
      <vt:lpstr>Highlight Actions</vt:lpstr>
      <vt:lpstr>Color Legend Highlighting</vt:lpstr>
      <vt:lpstr>Cont…</vt:lpstr>
      <vt:lpstr>Creating Advanced Highlight Actions</vt:lpstr>
      <vt:lpstr>Cont…</vt:lpstr>
      <vt:lpstr>URL Action</vt:lpstr>
      <vt:lpstr>Using a URL Action to Create an Email Message</vt:lpstr>
      <vt:lpstr>Calculations</vt:lpstr>
      <vt:lpstr>Aggregations</vt:lpstr>
      <vt:lpstr>Aggregating Data</vt:lpstr>
      <vt:lpstr>Aggregating Measures</vt:lpstr>
      <vt:lpstr>Aggregating Dimensions</vt:lpstr>
      <vt:lpstr>Disaggregating Data</vt:lpstr>
      <vt:lpstr>Example – Aggregating and Disaggregating Data</vt:lpstr>
      <vt:lpstr>Cont…</vt:lpstr>
      <vt:lpstr>Cont…</vt:lpstr>
      <vt:lpstr>Cont…</vt:lpstr>
      <vt:lpstr>Creating a Calculated Field</vt:lpstr>
      <vt:lpstr>Cont…</vt:lpstr>
      <vt:lpstr>Example – Aggregate Calculation</vt:lpstr>
      <vt:lpstr>Cont…</vt:lpstr>
      <vt:lpstr>Table Calculations</vt:lpstr>
      <vt:lpstr>Adding a quick table calculation:</vt:lpstr>
      <vt:lpstr>Defining Basic Table Calculations</vt:lpstr>
      <vt:lpstr>Cont…</vt:lpstr>
      <vt:lpstr>Difference From Calculation</vt:lpstr>
      <vt:lpstr>Cont…</vt:lpstr>
      <vt:lpstr>Cont…</vt:lpstr>
      <vt:lpstr>Percentages</vt:lpstr>
      <vt:lpstr>Cont…</vt:lpstr>
      <vt:lpstr>Percentages and Aggregations</vt:lpstr>
      <vt:lpstr>CONT…</vt:lpstr>
      <vt:lpstr>Parameters</vt:lpstr>
      <vt:lpstr>Creating Parameters</vt:lpstr>
      <vt:lpstr>Cont…</vt:lpstr>
      <vt:lpstr>Cont…</vt:lpstr>
      <vt:lpstr>Background Maps</vt:lpstr>
      <vt:lpstr>Geographic Roles</vt:lpstr>
      <vt:lpstr>Cont…</vt:lpstr>
      <vt:lpstr>Cont…</vt:lpstr>
      <vt:lpstr>Building a Map View</vt:lpstr>
      <vt:lpstr>Map Options</vt:lpstr>
      <vt:lpstr>Cont…</vt:lpstr>
      <vt:lpstr>Cont…</vt:lpstr>
      <vt:lpstr>Setting a Default Location</vt:lpstr>
      <vt:lpstr>Custom Geocoding</vt:lpstr>
      <vt:lpstr>Cont…</vt:lpstr>
      <vt:lpstr>Heat Map</vt:lpstr>
      <vt:lpstr>Cont…</vt:lpstr>
      <vt:lpstr>Cont…</vt:lpstr>
      <vt:lpstr>Dashboards</vt:lpstr>
      <vt:lpstr>Creating Dashboards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Tableau 7.0    </dc:title>
  <dc:creator>GIRISH</dc:creator>
  <cp:lastModifiedBy>Sellam Veerappan</cp:lastModifiedBy>
  <cp:revision>119</cp:revision>
  <dcterms:created xsi:type="dcterms:W3CDTF">2006-08-16T00:00:00Z</dcterms:created>
  <dcterms:modified xsi:type="dcterms:W3CDTF">2024-09-26T06:51:17Z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0x0101000C30828B62F68548B536606B169F73C7</vt:lpwstr>
  </property>
</Properties>
</file>